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44"/>
  </p:notesMasterIdLst>
  <p:handoutMasterIdLst>
    <p:handoutMasterId r:id="rId45"/>
  </p:handoutMasterIdLst>
  <p:sldIdLst>
    <p:sldId id="686" r:id="rId2"/>
    <p:sldId id="489" r:id="rId3"/>
    <p:sldId id="682" r:id="rId4"/>
    <p:sldId id="695" r:id="rId5"/>
    <p:sldId id="566" r:id="rId6"/>
    <p:sldId id="567" r:id="rId7"/>
    <p:sldId id="568" r:id="rId8"/>
    <p:sldId id="569" r:id="rId9"/>
    <p:sldId id="570" r:id="rId10"/>
    <p:sldId id="620" r:id="rId11"/>
    <p:sldId id="583" r:id="rId12"/>
    <p:sldId id="573" r:id="rId13"/>
    <p:sldId id="574" r:id="rId14"/>
    <p:sldId id="575" r:id="rId15"/>
    <p:sldId id="576" r:id="rId16"/>
    <p:sldId id="618" r:id="rId17"/>
    <p:sldId id="600" r:id="rId18"/>
    <p:sldId id="601" r:id="rId19"/>
    <p:sldId id="602" r:id="rId20"/>
    <p:sldId id="603" r:id="rId21"/>
    <p:sldId id="604" r:id="rId22"/>
    <p:sldId id="605" r:id="rId23"/>
    <p:sldId id="606" r:id="rId24"/>
    <p:sldId id="607" r:id="rId25"/>
    <p:sldId id="608" r:id="rId26"/>
    <p:sldId id="609" r:id="rId27"/>
    <p:sldId id="610" r:id="rId28"/>
    <p:sldId id="611" r:id="rId29"/>
    <p:sldId id="691" r:id="rId30"/>
    <p:sldId id="612" r:id="rId31"/>
    <p:sldId id="693" r:id="rId32"/>
    <p:sldId id="614" r:id="rId33"/>
    <p:sldId id="615" r:id="rId34"/>
    <p:sldId id="617" r:id="rId35"/>
    <p:sldId id="684" r:id="rId36"/>
    <p:sldId id="694" r:id="rId37"/>
    <p:sldId id="696" r:id="rId38"/>
    <p:sldId id="697" r:id="rId39"/>
    <p:sldId id="698" r:id="rId40"/>
    <p:sldId id="701" r:id="rId41"/>
    <p:sldId id="598" r:id="rId42"/>
    <p:sldId id="599" r:id="rId43"/>
  </p:sldIdLst>
  <p:sldSz cx="9144000" cy="6858000" type="screen4x3"/>
  <p:notesSz cx="9869488" cy="6735763"/>
  <p:defaultTextStyle>
    <a:defPPr>
      <a:defRPr lang="en-US"/>
    </a:defPPr>
    <a:lvl1pPr algn="l" rtl="0" fontAlgn="base">
      <a:lnSpc>
        <a:spcPct val="90000"/>
      </a:lnSpc>
      <a:spcBef>
        <a:spcPct val="20000"/>
      </a:spcBef>
      <a:spcAft>
        <a:spcPct val="0"/>
      </a:spcAft>
      <a:buClr>
        <a:schemeClr val="folHlink"/>
      </a:buClr>
      <a:buSzPct val="60000"/>
      <a:buFont typeface="Wingdings" pitchFamily="2" charset="2"/>
      <a:defRPr kumimoji="1" sz="1400" kern="1200">
        <a:solidFill>
          <a:schemeClr val="tx1"/>
        </a:solidFill>
        <a:latin typeface="Tahoma" pitchFamily="34" charset="0"/>
        <a:ea typeface="ＭＳ Ｐ明朝" pitchFamily="18" charset="-128"/>
        <a:cs typeface="+mn-cs"/>
      </a:defRPr>
    </a:lvl1pPr>
    <a:lvl2pPr marL="457200" algn="l" rtl="0" fontAlgn="base">
      <a:lnSpc>
        <a:spcPct val="90000"/>
      </a:lnSpc>
      <a:spcBef>
        <a:spcPct val="20000"/>
      </a:spcBef>
      <a:spcAft>
        <a:spcPct val="0"/>
      </a:spcAft>
      <a:buClr>
        <a:schemeClr val="folHlink"/>
      </a:buClr>
      <a:buSzPct val="60000"/>
      <a:buFont typeface="Wingdings" pitchFamily="2" charset="2"/>
      <a:defRPr kumimoji="1" sz="1400" kern="1200">
        <a:solidFill>
          <a:schemeClr val="tx1"/>
        </a:solidFill>
        <a:latin typeface="Tahoma" pitchFamily="34" charset="0"/>
        <a:ea typeface="ＭＳ Ｐ明朝" pitchFamily="18" charset="-128"/>
        <a:cs typeface="+mn-cs"/>
      </a:defRPr>
    </a:lvl2pPr>
    <a:lvl3pPr marL="914400" algn="l" rtl="0" fontAlgn="base">
      <a:lnSpc>
        <a:spcPct val="90000"/>
      </a:lnSpc>
      <a:spcBef>
        <a:spcPct val="20000"/>
      </a:spcBef>
      <a:spcAft>
        <a:spcPct val="0"/>
      </a:spcAft>
      <a:buClr>
        <a:schemeClr val="folHlink"/>
      </a:buClr>
      <a:buSzPct val="60000"/>
      <a:buFont typeface="Wingdings" pitchFamily="2" charset="2"/>
      <a:defRPr kumimoji="1" sz="1400" kern="1200">
        <a:solidFill>
          <a:schemeClr val="tx1"/>
        </a:solidFill>
        <a:latin typeface="Tahoma" pitchFamily="34" charset="0"/>
        <a:ea typeface="ＭＳ Ｐ明朝" pitchFamily="18" charset="-128"/>
        <a:cs typeface="+mn-cs"/>
      </a:defRPr>
    </a:lvl3pPr>
    <a:lvl4pPr marL="1371600" algn="l" rtl="0" fontAlgn="base">
      <a:lnSpc>
        <a:spcPct val="90000"/>
      </a:lnSpc>
      <a:spcBef>
        <a:spcPct val="20000"/>
      </a:spcBef>
      <a:spcAft>
        <a:spcPct val="0"/>
      </a:spcAft>
      <a:buClr>
        <a:schemeClr val="folHlink"/>
      </a:buClr>
      <a:buSzPct val="60000"/>
      <a:buFont typeface="Wingdings" pitchFamily="2" charset="2"/>
      <a:defRPr kumimoji="1" sz="1400" kern="1200">
        <a:solidFill>
          <a:schemeClr val="tx1"/>
        </a:solidFill>
        <a:latin typeface="Tahoma" pitchFamily="34" charset="0"/>
        <a:ea typeface="ＭＳ Ｐ明朝" pitchFamily="18" charset="-128"/>
        <a:cs typeface="+mn-cs"/>
      </a:defRPr>
    </a:lvl4pPr>
    <a:lvl5pPr marL="1828800" algn="l" rtl="0" fontAlgn="base">
      <a:lnSpc>
        <a:spcPct val="90000"/>
      </a:lnSpc>
      <a:spcBef>
        <a:spcPct val="20000"/>
      </a:spcBef>
      <a:spcAft>
        <a:spcPct val="0"/>
      </a:spcAft>
      <a:buClr>
        <a:schemeClr val="folHlink"/>
      </a:buClr>
      <a:buSzPct val="60000"/>
      <a:buFont typeface="Wingdings" pitchFamily="2" charset="2"/>
      <a:defRPr kumimoji="1" sz="1400" kern="1200">
        <a:solidFill>
          <a:schemeClr val="tx1"/>
        </a:solidFill>
        <a:latin typeface="Tahoma" pitchFamily="34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Tahoma" pitchFamily="34" charset="0"/>
        <a:ea typeface="ＭＳ Ｐ明朝" pitchFamily="18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Tahoma" pitchFamily="34" charset="0"/>
        <a:ea typeface="ＭＳ Ｐ明朝" pitchFamily="18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Tahoma" pitchFamily="34" charset="0"/>
        <a:ea typeface="ＭＳ Ｐ明朝" pitchFamily="18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Tahoma" pitchFamily="34" charset="0"/>
        <a:ea typeface="ＭＳ Ｐ明朝" pitchFamily="18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00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inimized" preferSingleView="1">
    <p:restoredLeft sz="55108" autoAdjust="0"/>
    <p:restoredTop sz="88985" autoAdjust="0"/>
  </p:normalViewPr>
  <p:slideViewPr>
    <p:cSldViewPr>
      <p:cViewPr>
        <p:scale>
          <a:sx n="75" d="100"/>
          <a:sy n="75" d="100"/>
        </p:scale>
        <p:origin x="-2400" y="-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390"/>
    </p:cViewPr>
  </p:sorterViewPr>
  <p:notesViewPr>
    <p:cSldViewPr>
      <p:cViewPr varScale="1">
        <p:scale>
          <a:sx n="61" d="100"/>
          <a:sy n="61" d="100"/>
        </p:scale>
        <p:origin x="-1746" y="-66"/>
      </p:cViewPr>
      <p:guideLst>
        <p:guide orient="horz" pos="2122"/>
        <p:guide pos="31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image" Target="../media/image79.wmf"/><Relationship Id="rId7" Type="http://schemas.openxmlformats.org/officeDocument/2006/relationships/image" Target="../media/image83.wmf"/><Relationship Id="rId12" Type="http://schemas.openxmlformats.org/officeDocument/2006/relationships/image" Target="../media/image88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6" Type="http://schemas.openxmlformats.org/officeDocument/2006/relationships/image" Target="../media/image82.wmf"/><Relationship Id="rId11" Type="http://schemas.openxmlformats.org/officeDocument/2006/relationships/image" Target="../media/image87.wmf"/><Relationship Id="rId5" Type="http://schemas.openxmlformats.org/officeDocument/2006/relationships/image" Target="../media/image81.wmf"/><Relationship Id="rId10" Type="http://schemas.openxmlformats.org/officeDocument/2006/relationships/image" Target="../media/image86.wmf"/><Relationship Id="rId4" Type="http://schemas.openxmlformats.org/officeDocument/2006/relationships/image" Target="../media/image80.wmf"/><Relationship Id="rId9" Type="http://schemas.openxmlformats.org/officeDocument/2006/relationships/image" Target="../media/image8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58.wmf"/><Relationship Id="rId6" Type="http://schemas.openxmlformats.org/officeDocument/2006/relationships/image" Target="../media/image93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99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7" Type="http://schemas.openxmlformats.org/officeDocument/2006/relationships/image" Target="../media/image105.wmf"/><Relationship Id="rId2" Type="http://schemas.openxmlformats.org/officeDocument/2006/relationships/image" Target="../media/image100.wmf"/><Relationship Id="rId1" Type="http://schemas.openxmlformats.org/officeDocument/2006/relationships/image" Target="../media/image58.wmf"/><Relationship Id="rId6" Type="http://schemas.openxmlformats.org/officeDocument/2006/relationships/image" Target="../media/image104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12" Type="http://schemas.openxmlformats.org/officeDocument/2006/relationships/image" Target="../media/image24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11" Type="http://schemas.openxmlformats.org/officeDocument/2006/relationships/image" Target="../media/image23.wmf"/><Relationship Id="rId5" Type="http://schemas.openxmlformats.org/officeDocument/2006/relationships/image" Target="../media/image17.wmf"/><Relationship Id="rId10" Type="http://schemas.openxmlformats.org/officeDocument/2006/relationships/image" Target="../media/image22.wmf"/><Relationship Id="rId4" Type="http://schemas.openxmlformats.org/officeDocument/2006/relationships/image" Target="../media/image16.wmf"/><Relationship Id="rId9" Type="http://schemas.openxmlformats.org/officeDocument/2006/relationships/image" Target="../media/image21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image" Target="../media/image125.wmf"/><Relationship Id="rId4" Type="http://schemas.openxmlformats.org/officeDocument/2006/relationships/image" Target="../media/image12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6030" cy="33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64" tIns="46232" rIns="92464" bIns="46232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3458" y="0"/>
            <a:ext cx="4276030" cy="33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64" tIns="46232" rIns="92464" bIns="46232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399459"/>
            <a:ext cx="4276030" cy="33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64" tIns="46232" rIns="92464" bIns="46232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3458" y="6399459"/>
            <a:ext cx="4276030" cy="33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64" tIns="46232" rIns="92464" bIns="46232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宋体" pitchFamily="2" charset="-122"/>
              </a:defRPr>
            </a:lvl1pPr>
          </a:lstStyle>
          <a:p>
            <a:fld id="{11CB8E79-86D1-4FEB-BAE7-2333FC16341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2427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8084" cy="30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64" tIns="46232" rIns="92464" bIns="46232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endParaRPr lang="en-US" altLang="ja-JP"/>
          </a:p>
        </p:txBody>
      </p:sp>
      <p:sp>
        <p:nvSpPr>
          <p:cNvPr id="248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15896" y="0"/>
            <a:ext cx="4231154" cy="30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64" tIns="46232" rIns="92464" bIns="4623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endParaRPr lang="en-US" altLang="ja-JP"/>
          </a:p>
        </p:txBody>
      </p:sp>
      <p:sp>
        <p:nvSpPr>
          <p:cNvPr id="2488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8188" y="541338"/>
            <a:ext cx="3290887" cy="2470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8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07812" y="3166742"/>
            <a:ext cx="7231427" cy="308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64" tIns="46232" rIns="92464" bIns="462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</a:t>
            </a:r>
            <a:r>
              <a:rPr lang="en-US" altLang="ja-JP" smtClean="0"/>
              <a:t> </a:t>
            </a:r>
            <a:r>
              <a:rPr lang="ja-JP" altLang="en-US" smtClean="0"/>
              <a:t>テキストの書式設定</a:t>
            </a:r>
            <a:endParaRPr lang="en-US" altLang="ja-JP" smtClean="0"/>
          </a:p>
          <a:p>
            <a:pPr lvl="1"/>
            <a:r>
              <a:rPr lang="ja-JP" altLang="en-US" smtClean="0"/>
              <a:t>第</a:t>
            </a:r>
            <a:r>
              <a:rPr lang="en-US" altLang="ja-JP" smtClean="0"/>
              <a:t> 2 </a:t>
            </a:r>
            <a:r>
              <a:rPr lang="ja-JP" altLang="en-US" smtClean="0"/>
              <a:t>レベル</a:t>
            </a:r>
            <a:endParaRPr lang="en-US" altLang="ja-JP" smtClean="0"/>
          </a:p>
          <a:p>
            <a:pPr lvl="2"/>
            <a:r>
              <a:rPr lang="ja-JP" altLang="en-US" smtClean="0"/>
              <a:t>第</a:t>
            </a:r>
            <a:r>
              <a:rPr lang="en-US" altLang="ja-JP" smtClean="0"/>
              <a:t> 3 </a:t>
            </a:r>
            <a:r>
              <a:rPr lang="ja-JP" altLang="en-US" smtClean="0"/>
              <a:t>レベル</a:t>
            </a:r>
            <a:endParaRPr lang="en-US" altLang="ja-JP" smtClean="0"/>
          </a:p>
          <a:p>
            <a:pPr lvl="3"/>
            <a:r>
              <a:rPr lang="ja-JP" altLang="en-US" smtClean="0"/>
              <a:t>第</a:t>
            </a:r>
            <a:r>
              <a:rPr lang="en-US" altLang="ja-JP" smtClean="0"/>
              <a:t> 4 </a:t>
            </a:r>
            <a:r>
              <a:rPr lang="ja-JP" altLang="en-US" smtClean="0"/>
              <a:t>レベル</a:t>
            </a:r>
            <a:endParaRPr lang="en-US" altLang="ja-JP" smtClean="0"/>
          </a:p>
          <a:p>
            <a:pPr lvl="4"/>
            <a:r>
              <a:rPr lang="ja-JP" altLang="en-US" smtClean="0"/>
              <a:t>第</a:t>
            </a:r>
            <a:r>
              <a:rPr lang="en-US" altLang="ja-JP" smtClean="0"/>
              <a:t> 5 </a:t>
            </a:r>
            <a:r>
              <a:rPr lang="ja-JP" altLang="en-US" smtClean="0"/>
              <a:t>レベル</a:t>
            </a:r>
          </a:p>
        </p:txBody>
      </p:sp>
      <p:sp>
        <p:nvSpPr>
          <p:cNvPr id="248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10722"/>
            <a:ext cx="4308084" cy="30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64" tIns="46232" rIns="92464" bIns="46232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endParaRPr lang="en-US" altLang="ja-JP"/>
          </a:p>
        </p:txBody>
      </p:sp>
      <p:sp>
        <p:nvSpPr>
          <p:cNvPr id="248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15896" y="6410722"/>
            <a:ext cx="4231154" cy="30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64" tIns="46232" rIns="92464" bIns="4623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fld id="{D4A6F060-D8AF-4110-8E84-442370E0103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888524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800080"/>
              </a:buClr>
            </a:pPr>
            <a:fld id="{29814FE0-F850-4094-8322-FDD47FF36550}" type="slidenum">
              <a:rPr lang="en-US" altLang="ja-JP">
                <a:solidFill>
                  <a:prstClr val="black"/>
                </a:solidFill>
              </a:rPr>
              <a:pPr>
                <a:buClr>
                  <a:srgbClr val="800080"/>
                </a:buClr>
              </a:pPr>
              <a:t>1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8C5DF-1E2A-4CDF-9FB7-7826F74200F2}" type="slidenum">
              <a:rPr lang="en-US" altLang="ja-JP"/>
              <a:pPr/>
              <a:t>14</a:t>
            </a:fld>
            <a:endParaRPr lang="en-US" altLang="ja-JP"/>
          </a:p>
        </p:txBody>
      </p:sp>
      <p:sp>
        <p:nvSpPr>
          <p:cNvPr id="68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CFC16A-1948-4D3E-98DD-CCDB9DEF919C}" type="slidenum">
              <a:rPr lang="en-US" altLang="ja-JP"/>
              <a:pPr/>
              <a:t>15</a:t>
            </a:fld>
            <a:endParaRPr lang="en-US" altLang="ja-JP"/>
          </a:p>
        </p:txBody>
      </p:sp>
      <p:sp>
        <p:nvSpPr>
          <p:cNvPr id="68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21497F-8802-4734-8631-CD05AAFEB468}" type="slidenum">
              <a:rPr lang="en-US" altLang="ja-JP"/>
              <a:pPr/>
              <a:t>20</a:t>
            </a:fld>
            <a:endParaRPr lang="en-US" altLang="ja-JP"/>
          </a:p>
        </p:txBody>
      </p:sp>
      <p:sp>
        <p:nvSpPr>
          <p:cNvPr id="73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12C948-ACAD-4150-AF03-DF18AE83AF98}" type="slidenum">
              <a:rPr lang="en-US" altLang="ja-JP"/>
              <a:pPr/>
              <a:t>41</a:t>
            </a:fld>
            <a:endParaRPr lang="en-US" altLang="ja-JP"/>
          </a:p>
        </p:txBody>
      </p:sp>
      <p:sp>
        <p:nvSpPr>
          <p:cNvPr id="727042" name="Rectangle 7"/>
          <p:cNvSpPr txBox="1">
            <a:spLocks noGrp="1" noChangeArrowheads="1"/>
          </p:cNvSpPr>
          <p:nvPr/>
        </p:nvSpPr>
        <p:spPr bwMode="auto">
          <a:xfrm>
            <a:off x="5615896" y="6410722"/>
            <a:ext cx="4231154" cy="30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464" tIns="46232" rIns="92464" bIns="46232" anchor="b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fld id="{8E1610F5-9109-40F0-9D2F-0893CC9285A0}" type="slidenum">
              <a:rPr lang="en-US" altLang="ja-JP" sz="1200">
                <a:latin typeface="Tahoma" pitchFamily="34" charset="0"/>
              </a:rPr>
              <a:pPr algn="r">
                <a:spcBef>
                  <a:spcPct val="20000"/>
                </a:spcBef>
              </a:pPr>
              <a:t>41</a:t>
            </a:fld>
            <a:endParaRPr lang="en-US" altLang="ja-JP" sz="1200">
              <a:latin typeface="Tahoma" pitchFamily="34" charset="0"/>
            </a:endParaRPr>
          </a:p>
        </p:txBody>
      </p:sp>
      <p:sp>
        <p:nvSpPr>
          <p:cNvPr id="72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176ABA-671A-435C-8719-E2D2B9220CD3}" type="slidenum">
              <a:rPr lang="en-US" altLang="ja-JP"/>
              <a:pPr/>
              <a:t>42</a:t>
            </a:fld>
            <a:endParaRPr lang="en-US" altLang="ja-JP"/>
          </a:p>
        </p:txBody>
      </p:sp>
      <p:sp>
        <p:nvSpPr>
          <p:cNvPr id="729090" name="Rectangle 7"/>
          <p:cNvSpPr txBox="1">
            <a:spLocks noGrp="1" noChangeArrowheads="1"/>
          </p:cNvSpPr>
          <p:nvPr/>
        </p:nvSpPr>
        <p:spPr bwMode="auto">
          <a:xfrm>
            <a:off x="5615896" y="6410722"/>
            <a:ext cx="4231154" cy="30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464" tIns="46232" rIns="92464" bIns="46232" anchor="b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fld id="{2FD56CA9-DCB7-4892-A352-F853754BC5BF}" type="slidenum">
              <a:rPr lang="en-US" altLang="ja-JP" sz="1200">
                <a:latin typeface="Tahoma" pitchFamily="34" charset="0"/>
              </a:rPr>
              <a:pPr algn="r">
                <a:spcBef>
                  <a:spcPct val="20000"/>
                </a:spcBef>
              </a:pPr>
              <a:t>42</a:t>
            </a:fld>
            <a:endParaRPr lang="en-US" altLang="ja-JP" sz="1200">
              <a:latin typeface="Tahoma" pitchFamily="34" charset="0"/>
            </a:endParaRPr>
          </a:p>
        </p:txBody>
      </p:sp>
      <p:sp>
        <p:nvSpPr>
          <p:cNvPr id="72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90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2768EF-3D54-4CE8-A9DE-E21F61A4F058}" type="slidenum">
              <a:rPr lang="en-US" altLang="ja-JP"/>
              <a:pPr/>
              <a:t>5</a:t>
            </a:fld>
            <a:endParaRPr lang="en-US" altLang="ja-JP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545CCC-BD20-4666-AA2D-BF2CF968E61F}" type="slidenum">
              <a:rPr lang="en-US" altLang="ja-JP"/>
              <a:pPr/>
              <a:t>6</a:t>
            </a:fld>
            <a:endParaRPr lang="en-US" altLang="ja-JP"/>
          </a:p>
        </p:txBody>
      </p:sp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45A85B-D885-4E46-8042-DF7AB047E42B}" type="slidenum">
              <a:rPr lang="en-US" altLang="ja-JP"/>
              <a:pPr/>
              <a:t>7</a:t>
            </a:fld>
            <a:endParaRPr lang="en-US" altLang="ja-JP"/>
          </a:p>
        </p:txBody>
      </p:sp>
      <p:sp>
        <p:nvSpPr>
          <p:cNvPr id="67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4EFF02-97E0-4906-8ABC-5125DA0CE472}" type="slidenum">
              <a:rPr lang="en-US" altLang="ja-JP"/>
              <a:pPr/>
              <a:t>8</a:t>
            </a:fld>
            <a:endParaRPr lang="en-US" altLang="ja-JP"/>
          </a:p>
        </p:txBody>
      </p:sp>
      <p:sp>
        <p:nvSpPr>
          <p:cNvPr id="67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CEEBD7-B4B7-4F70-BF29-54F7E8A2A20F}" type="slidenum">
              <a:rPr lang="en-US" altLang="ja-JP"/>
              <a:pPr/>
              <a:t>9</a:t>
            </a:fld>
            <a:endParaRPr lang="en-US" altLang="ja-JP"/>
          </a:p>
        </p:txBody>
      </p:sp>
      <p:sp>
        <p:nvSpPr>
          <p:cNvPr id="67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DBE7BC-904A-4F96-817E-27DFE33EF84F}" type="slidenum">
              <a:rPr lang="en-US" altLang="ja-JP"/>
              <a:pPr/>
              <a:t>11</a:t>
            </a:fld>
            <a:endParaRPr lang="en-US" altLang="ja-JP"/>
          </a:p>
        </p:txBody>
      </p:sp>
      <p:sp>
        <p:nvSpPr>
          <p:cNvPr id="70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8BA4C0-8C32-461D-B5FF-BF0C9FFE1BA4}" type="slidenum">
              <a:rPr lang="en-US" altLang="ja-JP"/>
              <a:pPr/>
              <a:t>12</a:t>
            </a:fld>
            <a:endParaRPr lang="en-US" altLang="ja-JP"/>
          </a:p>
        </p:txBody>
      </p:sp>
      <p:sp>
        <p:nvSpPr>
          <p:cNvPr id="68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C63010-5E28-4BE2-8DF2-A7F69CB61AA7}" type="slidenum">
              <a:rPr lang="en-US" altLang="ja-JP"/>
              <a:pPr/>
              <a:t>13</a:t>
            </a:fld>
            <a:endParaRPr lang="en-US" altLang="ja-JP"/>
          </a:p>
        </p:txBody>
      </p:sp>
      <p:sp>
        <p:nvSpPr>
          <p:cNvPr id="68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8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65539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65540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65541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65542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65543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65544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65545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65546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65547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655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マスタ</a:t>
            </a:r>
            <a:r>
              <a:rPr lang="en-US" altLang="zh-CN" noProof="0" smtClean="0"/>
              <a:t> </a:t>
            </a:r>
            <a:r>
              <a:rPr lang="zh-CN" altLang="en-US" noProof="0" smtClean="0"/>
              <a:t>タイトルの書式設定</a:t>
            </a:r>
          </a:p>
        </p:txBody>
      </p:sp>
      <p:sp>
        <p:nvSpPr>
          <p:cNvPr id="6554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マスタ</a:t>
            </a:r>
            <a:r>
              <a:rPr lang="en-US" altLang="zh-CN" noProof="0" smtClean="0"/>
              <a:t> </a:t>
            </a:r>
            <a:r>
              <a:rPr lang="zh-CN" altLang="en-US" noProof="0" smtClean="0"/>
              <a:t>サブタイトルの書式設定</a:t>
            </a:r>
          </a:p>
        </p:txBody>
      </p:sp>
      <p:sp>
        <p:nvSpPr>
          <p:cNvPr id="65550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5551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5552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B0DD20A-113D-401A-BDE0-D5803E93E5C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BF10B4-0FC3-4574-AD45-B8A5B23D4ED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307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819900" y="381000"/>
            <a:ext cx="1943100" cy="57150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990600" y="381000"/>
            <a:ext cx="5676900" cy="57150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2DFDF-6842-48A0-A860-465D5C89D90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7344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タイトル、テキスト、クリップ アー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239000" cy="6778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half" idx="1"/>
          </p:nvPr>
        </p:nvSpPr>
        <p:spPr>
          <a:xfrm>
            <a:off x="990600" y="1676400"/>
            <a:ext cx="3810000" cy="4419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クリップアート プレースホルダー 3"/>
          <p:cNvSpPr>
            <a:spLocks noGrp="1"/>
          </p:cNvSpPr>
          <p:nvPr>
            <p:ph type="clipArt" sz="half" idx="2"/>
          </p:nvPr>
        </p:nvSpPr>
        <p:spPr>
          <a:xfrm>
            <a:off x="4953000" y="1676400"/>
            <a:ext cx="3810000" cy="4419600"/>
          </a:xfrm>
        </p:spPr>
        <p:txBody>
          <a:bodyPr/>
          <a:lstStyle/>
          <a:p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2012C4E-0F66-41E2-8ECA-24BDEE1C1C8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135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タイトル、テキスト、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239000" cy="6778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half" idx="1"/>
          </p:nvPr>
        </p:nvSpPr>
        <p:spPr>
          <a:xfrm>
            <a:off x="990600" y="1676400"/>
            <a:ext cx="3810000" cy="4419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2"/>
          </p:nvPr>
        </p:nvSpPr>
        <p:spPr>
          <a:xfrm>
            <a:off x="4953000" y="1676400"/>
            <a:ext cx="3810000" cy="2133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3"/>
          </p:nvPr>
        </p:nvSpPr>
        <p:spPr>
          <a:xfrm>
            <a:off x="4953000" y="3962400"/>
            <a:ext cx="3810000" cy="2133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2D31E0E-4D2D-4AB7-8489-CD17B1BBF5C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0698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タイトル、コンテンツ、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239000" cy="6778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990600" y="1676400"/>
            <a:ext cx="3810000" cy="4419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2"/>
          </p:nvPr>
        </p:nvSpPr>
        <p:spPr>
          <a:xfrm>
            <a:off x="4953000" y="1676400"/>
            <a:ext cx="3810000" cy="2133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3"/>
          </p:nvPr>
        </p:nvSpPr>
        <p:spPr>
          <a:xfrm>
            <a:off x="4953000" y="3962400"/>
            <a:ext cx="3810000" cy="2133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BEB9EFA-4EB5-4DA7-BD47-3F3C2DE165B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4611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タイトルと 4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sz="quarter"/>
          </p:nvPr>
        </p:nvSpPr>
        <p:spPr>
          <a:xfrm>
            <a:off x="990600" y="381000"/>
            <a:ext cx="7239000" cy="6778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"/>
          </p:nvPr>
        </p:nvSpPr>
        <p:spPr>
          <a:xfrm>
            <a:off x="990600" y="1676400"/>
            <a:ext cx="3810000" cy="2133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2"/>
          </p:nvPr>
        </p:nvSpPr>
        <p:spPr>
          <a:xfrm>
            <a:off x="4953000" y="1676400"/>
            <a:ext cx="3810000" cy="2133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3"/>
          </p:nvPr>
        </p:nvSpPr>
        <p:spPr>
          <a:xfrm>
            <a:off x="990600" y="3962400"/>
            <a:ext cx="3810000" cy="2133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953000" y="3962400"/>
            <a:ext cx="3810000" cy="2133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441A6D1-6D79-4B97-BAF6-989F5B11FB2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4385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239000" cy="6778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half" idx="1"/>
          </p:nvPr>
        </p:nvSpPr>
        <p:spPr>
          <a:xfrm>
            <a:off x="990600" y="1676400"/>
            <a:ext cx="3810000" cy="4419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953000" y="1676400"/>
            <a:ext cx="3810000" cy="4419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19F8B8F-1212-4C74-92E5-F152FE1C115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54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C50C33-491D-455E-B874-C5000315F8E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335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2D4B4B-C4BC-48D5-9543-6B1F3318FE9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291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990600" y="16764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953000" y="16764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8308E9-E42C-49A7-A54D-0B87A0665C0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6560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A661BF-557A-4C65-ABC0-6EDA13AF4BE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804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8943F1-A3A4-4B36-8486-94CFF2D37D0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5979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8E7C47-D71D-428D-B721-F2A53B2E047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647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75BB53-D7EE-43D1-8365-66F7FD8D9A0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243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0C8C8E-41DC-44B2-AF39-5CEFA173C84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69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0" name="Rectangle 8"/>
          <p:cNvSpPr>
            <a:spLocks noChangeArrowheads="1"/>
          </p:cNvSpPr>
          <p:nvPr/>
        </p:nvSpPr>
        <p:spPr bwMode="gray">
          <a:xfrm>
            <a:off x="457200" y="12192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solidFill>
                <a:schemeClr val="folHlink"/>
              </a:solidFill>
              <a:ea typeface="宋体" pitchFamily="2" charset="-122"/>
            </a:endParaRPr>
          </a:p>
        </p:txBody>
      </p:sp>
      <p:sp>
        <p:nvSpPr>
          <p:cNvPr id="6452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81000"/>
            <a:ext cx="7239000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マスタ</a:t>
            </a:r>
            <a:r>
              <a:rPr lang="en-US" altLang="zh-CN" smtClean="0"/>
              <a:t> </a:t>
            </a:r>
            <a:r>
              <a:rPr lang="zh-CN" altLang="en-US" smtClean="0"/>
              <a:t>タイトルの書式設定</a:t>
            </a:r>
          </a:p>
        </p:txBody>
      </p:sp>
      <p:sp>
        <p:nvSpPr>
          <p:cNvPr id="6452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676400"/>
            <a:ext cx="7772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マスタ</a:t>
            </a:r>
            <a:r>
              <a:rPr lang="en-US" altLang="zh-CN" smtClean="0"/>
              <a:t> </a:t>
            </a:r>
            <a:r>
              <a:rPr lang="zh-CN" altLang="en-US" smtClean="0"/>
              <a:t>テキストの書式設定</a:t>
            </a:r>
            <a:endParaRPr lang="en-US" altLang="zh-CN" smtClean="0"/>
          </a:p>
          <a:p>
            <a:pPr lvl="1"/>
            <a:r>
              <a:rPr lang="zh-CN" altLang="en-US" smtClean="0"/>
              <a:t>第</a:t>
            </a:r>
            <a:r>
              <a:rPr lang="en-US" altLang="zh-CN" smtClean="0"/>
              <a:t> 2 </a:t>
            </a:r>
            <a:r>
              <a:rPr lang="zh-CN" altLang="en-US" smtClean="0"/>
              <a:t>レベル</a:t>
            </a:r>
            <a:endParaRPr lang="en-US" altLang="zh-CN" smtClean="0"/>
          </a:p>
          <a:p>
            <a:pPr lvl="2"/>
            <a:r>
              <a:rPr lang="zh-CN" altLang="en-US" smtClean="0"/>
              <a:t>第</a:t>
            </a:r>
            <a:r>
              <a:rPr lang="en-US" altLang="zh-CN" smtClean="0"/>
              <a:t> 3 </a:t>
            </a:r>
            <a:r>
              <a:rPr lang="zh-CN" altLang="en-US" smtClean="0"/>
              <a:t>レベル</a:t>
            </a:r>
            <a:endParaRPr lang="en-US" altLang="zh-CN" smtClean="0"/>
          </a:p>
          <a:p>
            <a:pPr lvl="3"/>
            <a:r>
              <a:rPr lang="zh-CN" altLang="en-US" smtClean="0"/>
              <a:t>第</a:t>
            </a:r>
            <a:r>
              <a:rPr lang="en-US" altLang="zh-CN" smtClean="0"/>
              <a:t> 4 </a:t>
            </a:r>
            <a:r>
              <a:rPr lang="zh-CN" altLang="en-US" smtClean="0"/>
              <a:t>レベル</a:t>
            </a:r>
            <a:endParaRPr lang="en-US" altLang="zh-CN" smtClean="0"/>
          </a:p>
          <a:p>
            <a:pPr lvl="4"/>
            <a:r>
              <a:rPr lang="zh-CN" altLang="en-US" smtClean="0"/>
              <a:t>第</a:t>
            </a:r>
            <a:r>
              <a:rPr lang="en-US" altLang="zh-CN" smtClean="0"/>
              <a:t> 5 </a:t>
            </a:r>
            <a:r>
              <a:rPr lang="zh-CN" altLang="en-US" smtClean="0"/>
              <a:t>レベル</a:t>
            </a:r>
          </a:p>
        </p:txBody>
      </p:sp>
      <p:sp>
        <p:nvSpPr>
          <p:cNvPr id="6452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6452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6452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>
                <a:ea typeface="+mn-ea"/>
              </a:defRPr>
            </a:lvl1pPr>
          </a:lstStyle>
          <a:p>
            <a:fld id="{B31335BB-3B12-4C3F-B74F-C55EFEE128B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4527" name="Rectangle 15"/>
          <p:cNvSpPr>
            <a:spLocks noChangeArrowheads="1"/>
          </p:cNvSpPr>
          <p:nvPr/>
        </p:nvSpPr>
        <p:spPr bwMode="auto">
          <a:xfrm>
            <a:off x="4295775" y="2301875"/>
            <a:ext cx="62865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38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3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5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45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2.wmf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44.wmf"/><Relationship Id="rId5" Type="http://schemas.openxmlformats.org/officeDocument/2006/relationships/image" Target="../media/image41.w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43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oleObject" Target="../embeddings/oleObject46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7.wmf"/><Relationship Id="rId12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1.w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49.wmf"/><Relationship Id="rId5" Type="http://schemas.openxmlformats.org/officeDocument/2006/relationships/image" Target="../media/image46.wmf"/><Relationship Id="rId15" Type="http://schemas.openxmlformats.org/officeDocument/2006/relationships/oleObject" Target="../embeddings/oleObject47.bin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48.wmf"/><Relationship Id="rId14" Type="http://schemas.openxmlformats.org/officeDocument/2006/relationships/image" Target="../media/image50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5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57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image" Target="../media/image61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12" Type="http://schemas.openxmlformats.org/officeDocument/2006/relationships/oleObject" Target="../embeddings/oleObject55.bin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63.png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8.wmf"/><Relationship Id="rId11" Type="http://schemas.openxmlformats.org/officeDocument/2006/relationships/image" Target="../media/image60.wmf"/><Relationship Id="rId5" Type="http://schemas.openxmlformats.org/officeDocument/2006/relationships/oleObject" Target="../embeddings/oleObject51.bin"/><Relationship Id="rId15" Type="http://schemas.openxmlformats.org/officeDocument/2006/relationships/image" Target="../media/image62.wmf"/><Relationship Id="rId10" Type="http://schemas.openxmlformats.org/officeDocument/2006/relationships/oleObject" Target="../embeddings/oleObject54.bin"/><Relationship Id="rId4" Type="http://schemas.openxmlformats.org/officeDocument/2006/relationships/image" Target="../media/image57.wmf"/><Relationship Id="rId9" Type="http://schemas.openxmlformats.org/officeDocument/2006/relationships/oleObject" Target="../embeddings/oleObject53.bin"/><Relationship Id="rId14" Type="http://schemas.openxmlformats.org/officeDocument/2006/relationships/oleObject" Target="../embeddings/oleObject5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68.w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5.wmf"/><Relationship Id="rId12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67.wmf"/><Relationship Id="rId5" Type="http://schemas.openxmlformats.org/officeDocument/2006/relationships/image" Target="../media/image64.wmf"/><Relationship Id="rId10" Type="http://schemas.openxmlformats.org/officeDocument/2006/relationships/oleObject" Target="../embeddings/oleObject60.bin"/><Relationship Id="rId4" Type="http://schemas.openxmlformats.org/officeDocument/2006/relationships/oleObject" Target="../embeddings/oleObject57.bin"/><Relationship Id="rId9" Type="http://schemas.openxmlformats.org/officeDocument/2006/relationships/image" Target="../media/image66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oleObject" Target="../embeddings/oleObject62.bin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72.png"/><Relationship Id="rId4" Type="http://schemas.openxmlformats.org/officeDocument/2006/relationships/image" Target="../media/image69.wmf"/><Relationship Id="rId9" Type="http://schemas.openxmlformats.org/officeDocument/2006/relationships/image" Target="../media/image71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76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4.wmf"/><Relationship Id="rId11" Type="http://schemas.openxmlformats.org/officeDocument/2006/relationships/oleObject" Target="../embeddings/oleObject69.bin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75.wmf"/><Relationship Id="rId4" Type="http://schemas.openxmlformats.org/officeDocument/2006/relationships/image" Target="../media/image73.wmf"/><Relationship Id="rId9" Type="http://schemas.openxmlformats.org/officeDocument/2006/relationships/oleObject" Target="../embeddings/oleObject68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13" Type="http://schemas.openxmlformats.org/officeDocument/2006/relationships/oleObject" Target="../embeddings/oleObject75.bin"/><Relationship Id="rId18" Type="http://schemas.openxmlformats.org/officeDocument/2006/relationships/oleObject" Target="../embeddings/oleObject78.bin"/><Relationship Id="rId26" Type="http://schemas.openxmlformats.org/officeDocument/2006/relationships/oleObject" Target="../embeddings/oleObject82.bin"/><Relationship Id="rId3" Type="http://schemas.openxmlformats.org/officeDocument/2006/relationships/oleObject" Target="../embeddings/oleObject70.bin"/><Relationship Id="rId21" Type="http://schemas.openxmlformats.org/officeDocument/2006/relationships/image" Target="../media/image85.wmf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81.wmf"/><Relationship Id="rId17" Type="http://schemas.openxmlformats.org/officeDocument/2006/relationships/image" Target="../media/image83.wmf"/><Relationship Id="rId25" Type="http://schemas.openxmlformats.org/officeDocument/2006/relationships/image" Target="../media/image87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77.bin"/><Relationship Id="rId20" Type="http://schemas.openxmlformats.org/officeDocument/2006/relationships/oleObject" Target="../embeddings/oleObject79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8.wmf"/><Relationship Id="rId11" Type="http://schemas.openxmlformats.org/officeDocument/2006/relationships/oleObject" Target="../embeddings/oleObject74.bin"/><Relationship Id="rId24" Type="http://schemas.openxmlformats.org/officeDocument/2006/relationships/oleObject" Target="../embeddings/oleObject81.bin"/><Relationship Id="rId5" Type="http://schemas.openxmlformats.org/officeDocument/2006/relationships/oleObject" Target="../embeddings/oleObject71.bin"/><Relationship Id="rId15" Type="http://schemas.openxmlformats.org/officeDocument/2006/relationships/oleObject" Target="../embeddings/oleObject76.bin"/><Relationship Id="rId23" Type="http://schemas.openxmlformats.org/officeDocument/2006/relationships/image" Target="../media/image86.wmf"/><Relationship Id="rId10" Type="http://schemas.openxmlformats.org/officeDocument/2006/relationships/image" Target="../media/image80.wmf"/><Relationship Id="rId19" Type="http://schemas.openxmlformats.org/officeDocument/2006/relationships/image" Target="../media/image84.wmf"/><Relationship Id="rId4" Type="http://schemas.openxmlformats.org/officeDocument/2006/relationships/image" Target="../media/image77.w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82.wmf"/><Relationship Id="rId22" Type="http://schemas.openxmlformats.org/officeDocument/2006/relationships/oleObject" Target="../embeddings/oleObject80.bin"/><Relationship Id="rId27" Type="http://schemas.openxmlformats.org/officeDocument/2006/relationships/image" Target="../media/image88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oleObject" Target="../embeddings/oleObject88.bin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9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87.bin"/><Relationship Id="rId5" Type="http://schemas.openxmlformats.org/officeDocument/2006/relationships/oleObject" Target="../embeddings/oleObject84.bin"/><Relationship Id="rId15" Type="http://schemas.openxmlformats.org/officeDocument/2006/relationships/image" Target="../media/image93.wmf"/><Relationship Id="rId10" Type="http://schemas.openxmlformats.org/officeDocument/2006/relationships/image" Target="../media/image9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86.bin"/><Relationship Id="rId14" Type="http://schemas.openxmlformats.org/officeDocument/2006/relationships/oleObject" Target="../embeddings/oleObject89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oleObject" Target="../embeddings/oleObject95.bin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94.bin"/><Relationship Id="rId5" Type="http://schemas.openxmlformats.org/officeDocument/2006/relationships/oleObject" Target="../embeddings/oleObject91.bin"/><Relationship Id="rId10" Type="http://schemas.openxmlformats.org/officeDocument/2006/relationships/image" Target="../media/image97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93.bin"/><Relationship Id="rId14" Type="http://schemas.openxmlformats.org/officeDocument/2006/relationships/image" Target="../media/image99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13" Type="http://schemas.openxmlformats.org/officeDocument/2006/relationships/image" Target="../media/image103.wmf"/><Relationship Id="rId18" Type="http://schemas.openxmlformats.org/officeDocument/2006/relationships/image" Target="../media/image105.w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12" Type="http://schemas.openxmlformats.org/officeDocument/2006/relationships/oleObject" Target="../embeddings/oleObject100.bin"/><Relationship Id="rId17" Type="http://schemas.openxmlformats.org/officeDocument/2006/relationships/oleObject" Target="../embeddings/oleObject103.bin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04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0.wmf"/><Relationship Id="rId11" Type="http://schemas.openxmlformats.org/officeDocument/2006/relationships/image" Target="../media/image102.wmf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10" Type="http://schemas.openxmlformats.org/officeDocument/2006/relationships/oleObject" Target="../embeddings/oleObject99.bin"/><Relationship Id="rId4" Type="http://schemas.openxmlformats.org/officeDocument/2006/relationships/image" Target="../media/image58.wmf"/><Relationship Id="rId9" Type="http://schemas.openxmlformats.org/officeDocument/2006/relationships/image" Target="../media/image106.jpeg"/><Relationship Id="rId14" Type="http://schemas.openxmlformats.org/officeDocument/2006/relationships/oleObject" Target="../embeddings/oleObject101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3.wmf"/><Relationship Id="rId5" Type="http://schemas.openxmlformats.org/officeDocument/2006/relationships/image" Target="../media/image112.wmf"/><Relationship Id="rId4" Type="http://schemas.openxmlformats.org/officeDocument/2006/relationships/image" Target="../media/image110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14.wmf"/><Relationship Id="rId4" Type="http://schemas.openxmlformats.org/officeDocument/2006/relationships/oleObject" Target="../embeddings/oleObject106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7" Type="http://schemas.openxmlformats.org/officeDocument/2006/relationships/image" Target="../media/image117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08.bin"/><Relationship Id="rId5" Type="http://schemas.openxmlformats.org/officeDocument/2006/relationships/image" Target="../media/image118.wmf"/><Relationship Id="rId4" Type="http://schemas.openxmlformats.org/officeDocument/2006/relationships/image" Target="../media/image11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109.bin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122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oleObject" Target="../embeddings/oleObject112.bin"/><Relationship Id="rId7" Type="http://schemas.openxmlformats.org/officeDocument/2006/relationships/image" Target="../media/image129.png"/><Relationship Id="rId12" Type="http://schemas.openxmlformats.org/officeDocument/2006/relationships/image" Target="../media/image128.w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6.wmf"/><Relationship Id="rId11" Type="http://schemas.openxmlformats.org/officeDocument/2006/relationships/oleObject" Target="../embeddings/oleObject115.bin"/><Relationship Id="rId5" Type="http://schemas.openxmlformats.org/officeDocument/2006/relationships/oleObject" Target="../embeddings/oleObject113.bin"/><Relationship Id="rId10" Type="http://schemas.openxmlformats.org/officeDocument/2006/relationships/image" Target="../media/image127.wmf"/><Relationship Id="rId4" Type="http://schemas.openxmlformats.org/officeDocument/2006/relationships/image" Target="../media/image125.wmf"/><Relationship Id="rId9" Type="http://schemas.openxmlformats.org/officeDocument/2006/relationships/oleObject" Target="../embeddings/oleObject11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7.wmf"/><Relationship Id="rId26" Type="http://schemas.openxmlformats.org/officeDocument/2006/relationships/oleObject" Target="../embeddings/oleObject12.bin"/><Relationship Id="rId3" Type="http://schemas.openxmlformats.org/officeDocument/2006/relationships/notesSlide" Target="../notesSlides/notesSlide3.xml"/><Relationship Id="rId21" Type="http://schemas.openxmlformats.org/officeDocument/2006/relationships/oleObject" Target="../embeddings/oleObject9.bin"/><Relationship Id="rId7" Type="http://schemas.openxmlformats.org/officeDocument/2006/relationships/image" Target="../media/image2.wmf"/><Relationship Id="rId12" Type="http://schemas.openxmlformats.org/officeDocument/2006/relationships/image" Target="../media/image12.png"/><Relationship Id="rId17" Type="http://schemas.openxmlformats.org/officeDocument/2006/relationships/oleObject" Target="../embeddings/oleObject7.bin"/><Relationship Id="rId25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wmf"/><Relationship Id="rId20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.wmf"/><Relationship Id="rId24" Type="http://schemas.openxmlformats.org/officeDocument/2006/relationships/oleObject" Target="../embeddings/oleObject11.bin"/><Relationship Id="rId5" Type="http://schemas.openxmlformats.org/officeDocument/2006/relationships/image" Target="../media/image1.wmf"/><Relationship Id="rId15" Type="http://schemas.openxmlformats.org/officeDocument/2006/relationships/oleObject" Target="../embeddings/oleObject6.bin"/><Relationship Id="rId23" Type="http://schemas.openxmlformats.org/officeDocument/2006/relationships/image" Target="../media/image9.wmf"/><Relationship Id="rId10" Type="http://schemas.openxmlformats.org/officeDocument/2006/relationships/oleObject" Target="../embeddings/oleObject4.bin"/><Relationship Id="rId19" Type="http://schemas.openxmlformats.org/officeDocument/2006/relationships/oleObject" Target="../embeddings/oleObject8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wmf"/><Relationship Id="rId14" Type="http://schemas.openxmlformats.org/officeDocument/2006/relationships/image" Target="../media/image5.wmf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17.wmf"/><Relationship Id="rId18" Type="http://schemas.openxmlformats.org/officeDocument/2006/relationships/oleObject" Target="../embeddings/oleObject20.bin"/><Relationship Id="rId26" Type="http://schemas.openxmlformats.org/officeDocument/2006/relationships/oleObject" Target="../embeddings/oleObject24.bin"/><Relationship Id="rId3" Type="http://schemas.openxmlformats.org/officeDocument/2006/relationships/notesSlide" Target="../notesSlides/notesSlide4.xml"/><Relationship Id="rId21" Type="http://schemas.openxmlformats.org/officeDocument/2006/relationships/oleObject" Target="../embeddings/oleObject21.bin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19.wmf"/><Relationship Id="rId25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9.bin"/><Relationship Id="rId20" Type="http://schemas.openxmlformats.org/officeDocument/2006/relationships/image" Target="../media/image25.png"/><Relationship Id="rId29" Type="http://schemas.openxmlformats.org/officeDocument/2006/relationships/image" Target="../media/image24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6.wmf"/><Relationship Id="rId24" Type="http://schemas.openxmlformats.org/officeDocument/2006/relationships/oleObject" Target="../embeddings/oleObject23.bin"/><Relationship Id="rId5" Type="http://schemas.openxmlformats.org/officeDocument/2006/relationships/image" Target="../media/image13.wmf"/><Relationship Id="rId15" Type="http://schemas.openxmlformats.org/officeDocument/2006/relationships/image" Target="../media/image18.wmf"/><Relationship Id="rId23" Type="http://schemas.openxmlformats.org/officeDocument/2006/relationships/oleObject" Target="../embeddings/oleObject22.bin"/><Relationship Id="rId28" Type="http://schemas.openxmlformats.org/officeDocument/2006/relationships/oleObject" Target="../embeddings/oleObject25.bin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20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18.bin"/><Relationship Id="rId22" Type="http://schemas.openxmlformats.org/officeDocument/2006/relationships/image" Target="../media/image21.wmf"/><Relationship Id="rId27" Type="http://schemas.openxmlformats.org/officeDocument/2006/relationships/image" Target="../media/image23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2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268412"/>
            <a:ext cx="9144000" cy="5472955"/>
          </a:xfrm>
        </p:spPr>
        <p:txBody>
          <a:bodyPr/>
          <a:lstStyle/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="1" dirty="0">
              <a:solidFill>
                <a:schemeClr val="folHlink"/>
              </a:solidFill>
              <a:latin typeface="Arial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800" b="1" dirty="0">
                <a:solidFill>
                  <a:schemeClr val="folHlink"/>
                </a:solidFill>
                <a:latin typeface="Arial" charset="0"/>
                <a:ea typeface="ＭＳ Ｐゴシック" pitchFamily="50" charset="-128"/>
              </a:rPr>
              <a:t>Fluctuations , </a:t>
            </a:r>
            <a:r>
              <a:rPr lang="en-US" altLang="ja-JP" sz="2800" b="1" dirty="0" smtClean="0">
                <a:latin typeface="Arial" charset="0"/>
                <a:ea typeface="ＭＳ Ｐゴシック" pitchFamily="50" charset="-128"/>
              </a:rPr>
              <a:t>Nonlinear Waves</a:t>
            </a:r>
            <a:r>
              <a:rPr lang="en-US" altLang="ja-JP" sz="2800" b="1" dirty="0" smtClean="0">
                <a:solidFill>
                  <a:schemeClr val="folHlink"/>
                </a:solidFill>
                <a:latin typeface="Arial" charset="0"/>
                <a:ea typeface="ＭＳ Ｐゴシック" pitchFamily="50" charset="-128"/>
              </a:rPr>
              <a:t>, </a:t>
            </a:r>
            <a:r>
              <a:rPr lang="ja-JP" altLang="en-US" sz="2800" b="1" dirty="0" smtClean="0">
                <a:solidFill>
                  <a:schemeClr val="folHlink"/>
                </a:solidFill>
                <a:latin typeface="HGP明朝B" pitchFamily="18" charset="-128"/>
                <a:ea typeface="HGP明朝B" pitchFamily="18" charset="-128"/>
                <a:cs typeface="Arial" pitchFamily="34" charset="0"/>
              </a:rPr>
              <a:t>Ｓｔａｂｉｌｉｚａｔｉｏｎ</a:t>
            </a:r>
            <a:endParaRPr lang="en-US" altLang="ja-JP" sz="2800" b="1" dirty="0" smtClean="0">
              <a:solidFill>
                <a:schemeClr val="folHlink"/>
              </a:solidFill>
              <a:latin typeface="HGP明朝B" pitchFamily="18" charset="-128"/>
              <a:ea typeface="HGP明朝B" pitchFamily="18" charset="-128"/>
              <a:cs typeface="Arial" pitchFamily="34" charset="0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800" b="1" dirty="0" smtClean="0">
                <a:solidFill>
                  <a:schemeClr val="folHlink"/>
                </a:solidFill>
                <a:latin typeface="Arial" charset="0"/>
                <a:ea typeface="ＭＳ Ｐゴシック" pitchFamily="50" charset="-128"/>
              </a:rPr>
              <a:t>and </a:t>
            </a:r>
            <a:r>
              <a:rPr lang="en-US" altLang="ja-JP" sz="2800" b="1" dirty="0">
                <a:latin typeface="Arial" charset="0"/>
                <a:ea typeface="ＭＳ Ｐゴシック" pitchFamily="50" charset="-128"/>
              </a:rPr>
              <a:t>Zonal Flow</a:t>
            </a: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400" b="1" dirty="0">
              <a:solidFill>
                <a:schemeClr val="folHlink"/>
              </a:solidFill>
              <a:latin typeface="Arial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400" b="1" dirty="0">
                <a:solidFill>
                  <a:schemeClr val="folHlink"/>
                </a:solidFill>
                <a:latin typeface="Arial" charset="0"/>
                <a:ea typeface="ＭＳ Ｐゴシック" pitchFamily="50" charset="-128"/>
              </a:rPr>
              <a:t>~ Comparison between Theory and Experiment~</a:t>
            </a: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4000" b="1" dirty="0">
              <a:latin typeface="Arial" charset="0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b="1" baseline="30000" dirty="0" err="1"/>
              <a:t>Heiji</a:t>
            </a:r>
            <a:r>
              <a:rPr lang="en-US" altLang="ja-JP" b="1" baseline="30000" dirty="0"/>
              <a:t> </a:t>
            </a:r>
            <a:r>
              <a:rPr lang="en-US" altLang="ja-JP" b="1" baseline="30000" dirty="0" err="1"/>
              <a:t>Sanuki</a:t>
            </a:r>
            <a:r>
              <a:rPr lang="en-US" altLang="ja-JP" sz="2800" baseline="30000" dirty="0">
                <a:latin typeface="Times" pitchFamily="18" charset="0"/>
              </a:rPr>
              <a:t> </a:t>
            </a:r>
            <a:r>
              <a:rPr lang="ja-JP" altLang="en-US" sz="2800" baseline="30000" dirty="0">
                <a:latin typeface="Times" pitchFamily="18" charset="0"/>
                <a:ea typeface="ＭＳ Ｐゴシック" pitchFamily="50" charset="-128"/>
              </a:rPr>
              <a:t>（</a:t>
            </a:r>
            <a:r>
              <a:rPr lang="ja-JP" altLang="en-US" sz="3600" b="1" baseline="30000" dirty="0">
                <a:latin typeface="Times" pitchFamily="18" charset="0"/>
                <a:ea typeface="祥南行書体" pitchFamily="65" charset="-128"/>
              </a:rPr>
              <a:t>佐貫平二</a:t>
            </a:r>
            <a:r>
              <a:rPr lang="ja-JP" altLang="en-US" sz="2800" baseline="30000" dirty="0">
                <a:latin typeface="Times" pitchFamily="18" charset="0"/>
                <a:ea typeface="ＭＳ Ｐゴシック" pitchFamily="50" charset="-128"/>
              </a:rPr>
              <a:t>）</a:t>
            </a: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400" dirty="0">
                <a:latin typeface="ＭＳ Ｐゴシック" pitchFamily="50" charset="-128"/>
                <a:ea typeface="ＭＳ Ｐゴシック" pitchFamily="50" charset="-128"/>
              </a:rPr>
              <a:t>Visiting Professor for Senior International Scientists</a:t>
            </a: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400" dirty="0">
                <a:latin typeface="ＭＳ Ｐゴシック" pitchFamily="50" charset="-128"/>
                <a:ea typeface="ＭＳ Ｐゴシック" pitchFamily="50" charset="-128"/>
              </a:rPr>
              <a:t>of Chinese Academy of </a:t>
            </a:r>
            <a:r>
              <a:rPr lang="en-US" altLang="ja-JP" sz="2400" dirty="0" smtClean="0">
                <a:latin typeface="ＭＳ Ｐゴシック" pitchFamily="50" charset="-128"/>
                <a:ea typeface="ＭＳ Ｐゴシック" pitchFamily="50" charset="-128"/>
              </a:rPr>
              <a:t>Science(2009) </a:t>
            </a:r>
            <a:endParaRPr lang="en-US" altLang="ja-JP" sz="2400" dirty="0">
              <a:latin typeface="ＭＳ Ｐゴシック" pitchFamily="50" charset="-128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800" dirty="0">
                <a:latin typeface="Times" pitchFamily="18" charset="0"/>
                <a:ea typeface="ＭＳ Ｐゴシック" pitchFamily="50" charset="-128"/>
              </a:rPr>
              <a:t>and</a:t>
            </a: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400" dirty="0" smtClean="0">
                <a:latin typeface="ＭＳ Ｐゴシック" pitchFamily="50" charset="-128"/>
                <a:ea typeface="ＭＳ Ｐゴシック" pitchFamily="50" charset="-128"/>
              </a:rPr>
              <a:t>Visiting</a:t>
            </a:r>
            <a:r>
              <a:rPr lang="ja-JP" altLang="en-US" sz="2400" dirty="0">
                <a:latin typeface="ＭＳ Ｐゴシック" pitchFamily="50" charset="-128"/>
                <a:ea typeface="ＭＳ Ｐゴシック" pitchFamily="50" charset="-128"/>
              </a:rPr>
              <a:t>　</a:t>
            </a:r>
            <a:r>
              <a:rPr lang="en-US" altLang="ja-JP" sz="2400" dirty="0" smtClean="0">
                <a:latin typeface="ＭＳ Ｐゴシック" pitchFamily="50" charset="-128"/>
                <a:ea typeface="ＭＳ Ｐゴシック" pitchFamily="50" charset="-128"/>
              </a:rPr>
              <a:t>P</a:t>
            </a:r>
            <a:r>
              <a:rPr lang="ja-JP" altLang="en-US" sz="2400" dirty="0" smtClean="0">
                <a:latin typeface="ＭＳ Ｐゴシック" pitchFamily="50" charset="-128"/>
                <a:ea typeface="ＭＳ Ｐゴシック" pitchFamily="50" charset="-128"/>
              </a:rPr>
              <a:t>ｒｏｆｅｓｓｏｒ</a:t>
            </a:r>
            <a:r>
              <a:rPr lang="ja-JP" altLang="en-US" sz="2400" dirty="0">
                <a:latin typeface="ＭＳ Ｐゴシック" pitchFamily="50" charset="-128"/>
                <a:ea typeface="ＭＳ Ｐゴシック" pitchFamily="50" charset="-128"/>
              </a:rPr>
              <a:t>　ｏｆ　</a:t>
            </a:r>
            <a:r>
              <a:rPr lang="ja-JP" altLang="en-US" sz="2400" dirty="0" smtClean="0">
                <a:latin typeface="ＭＳ Ｐゴシック" pitchFamily="50" charset="-128"/>
                <a:ea typeface="ＭＳ Ｐゴシック" pitchFamily="50" charset="-128"/>
              </a:rPr>
              <a:t>ＡＳＩＰＰ </a:t>
            </a:r>
            <a:r>
              <a:rPr lang="en-US" altLang="ja-JP" sz="2400" dirty="0" smtClean="0">
                <a:latin typeface="ＭＳ Ｐゴシック" pitchFamily="50" charset="-128"/>
                <a:ea typeface="ＭＳ Ｐゴシック" pitchFamily="50" charset="-128"/>
              </a:rPr>
              <a:t>and SWIP</a:t>
            </a:r>
            <a:r>
              <a:rPr lang="ja-JP" altLang="en-US" sz="2400" b="1" dirty="0">
                <a:latin typeface="Times" pitchFamily="18" charset="0"/>
                <a:ea typeface="ＭＳ Ｐゴシック" pitchFamily="50" charset="-128"/>
              </a:rPr>
              <a:t>　</a:t>
            </a: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800" baseline="30000" dirty="0">
                <a:latin typeface="Times" pitchFamily="18" charset="0"/>
              </a:rPr>
              <a:t>This lecture has been</a:t>
            </a:r>
            <a:r>
              <a:rPr lang="en-US" altLang="ja-JP" sz="2800" dirty="0">
                <a:latin typeface="Times" pitchFamily="18" charset="0"/>
              </a:rPr>
              <a:t> </a:t>
            </a:r>
            <a:r>
              <a:rPr lang="en-US" altLang="ja-JP" sz="2800" baseline="30000" dirty="0">
                <a:latin typeface="Times" pitchFamily="18" charset="0"/>
              </a:rPr>
              <a:t>partially presented in ASIPP(2009May)</a:t>
            </a:r>
            <a:endParaRPr lang="en-US" altLang="ja-JP" sz="2800" dirty="0">
              <a:latin typeface="Times" pitchFamily="18" charset="0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zh-CN" sz="2000" dirty="0">
              <a:latin typeface="Times" pitchFamily="18" charset="0"/>
              <a:ea typeface="Arial Unicode MS" pitchFamily="50" charset="-128"/>
              <a:cs typeface="Arial Unicode MS" pitchFamily="50" charset="-128"/>
            </a:endParaRPr>
          </a:p>
        </p:txBody>
      </p:sp>
      <p:sp>
        <p:nvSpPr>
          <p:cNvPr id="148489" name="Rectangle 9"/>
          <p:cNvSpPr>
            <a:spLocks noGrp="1" noChangeArrowheads="1"/>
          </p:cNvSpPr>
          <p:nvPr>
            <p:ph type="title"/>
          </p:nvPr>
        </p:nvSpPr>
        <p:spPr>
          <a:xfrm>
            <a:off x="468313" y="332656"/>
            <a:ext cx="7991475" cy="792882"/>
          </a:xfrm>
        </p:spPr>
        <p:txBody>
          <a:bodyPr/>
          <a:lstStyle/>
          <a:p>
            <a:r>
              <a:rPr lang="ja-JP" altLang="en-US" dirty="0"/>
              <a:t>　</a:t>
            </a:r>
            <a:endParaRPr lang="en-US" altLang="ja-JP" dirty="0"/>
          </a:p>
        </p:txBody>
      </p:sp>
      <p:sp>
        <p:nvSpPr>
          <p:cNvPr id="2" name="正方形/長方形 1"/>
          <p:cNvSpPr/>
          <p:nvPr/>
        </p:nvSpPr>
        <p:spPr>
          <a:xfrm>
            <a:off x="25028" y="332656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33CC"/>
              </a:buClr>
            </a:pPr>
            <a:r>
              <a:rPr lang="en-US" altLang="ja-JP" sz="2800" b="1" kern="0" dirty="0" smtClean="0">
                <a:solidFill>
                  <a:srgbClr val="FF0000"/>
                </a:solidFill>
                <a:latin typeface="Tahoma"/>
                <a:ea typeface="ＭＳ Ｐゴシック" pitchFamily="50" charset="-128"/>
              </a:rPr>
              <a:t>  Series of Lectures in ASIPP, 2011 May 17 ,June 7</a:t>
            </a:r>
          </a:p>
          <a:p>
            <a:pPr>
              <a:buClr>
                <a:srgbClr val="3333CC"/>
              </a:buClr>
            </a:pPr>
            <a:r>
              <a:rPr lang="en-US" altLang="ja-JP" sz="2800" b="1" kern="0" dirty="0">
                <a:solidFill>
                  <a:srgbClr val="FF0000"/>
                </a:solidFill>
                <a:latin typeface="Tahoma"/>
                <a:ea typeface="ＭＳ Ｐゴシック" pitchFamily="50" charset="-128"/>
              </a:rPr>
              <a:t> </a:t>
            </a:r>
            <a:r>
              <a:rPr lang="en-US" altLang="ja-JP" sz="2800" b="1" kern="0" dirty="0" smtClean="0">
                <a:solidFill>
                  <a:srgbClr val="FF0000"/>
                </a:solidFill>
                <a:latin typeface="Tahoma"/>
                <a:ea typeface="ＭＳ Ｐゴシック" pitchFamily="50" charset="-128"/>
              </a:rPr>
              <a:t> </a:t>
            </a:r>
            <a:r>
              <a:rPr lang="en-US" altLang="ja-JP" sz="2800" b="1" kern="0" dirty="0" smtClean="0">
                <a:solidFill>
                  <a:srgbClr val="002060"/>
                </a:solidFill>
                <a:latin typeface="Tahoma"/>
                <a:ea typeface="ＭＳ Ｐゴシック" pitchFamily="50" charset="-128"/>
              </a:rPr>
              <a:t>and 2012 June 5</a:t>
            </a:r>
            <a:endParaRPr lang="ja-JP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93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751619" name="Picture 3" descr="00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27013"/>
            <a:ext cx="8713788" cy="66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1620" name="Text Box 4"/>
          <p:cNvSpPr txBox="1">
            <a:spLocks noChangeArrowheads="1"/>
          </p:cNvSpPr>
          <p:nvPr/>
        </p:nvSpPr>
        <p:spPr bwMode="auto">
          <a:xfrm>
            <a:off x="879475" y="220663"/>
            <a:ext cx="403225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ja-JP" altLang="en-US" b="1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合肥晩報、２０１０年１０月１１日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686800" cy="914400"/>
          </a:xfrm>
        </p:spPr>
        <p:txBody>
          <a:bodyPr/>
          <a:lstStyle/>
          <a:p>
            <a:r>
              <a:rPr lang="en-US" altLang="ja-JP" sz="2400" b="1">
                <a:solidFill>
                  <a:schemeClr val="hlink"/>
                </a:solidFill>
              </a:rPr>
              <a:t>    Discovery of  new truths by studying the past </a:t>
            </a:r>
            <a:br>
              <a:rPr lang="en-US" altLang="ja-JP" sz="2400" b="1">
                <a:solidFill>
                  <a:schemeClr val="hlink"/>
                </a:solidFill>
              </a:rPr>
            </a:br>
            <a:r>
              <a:rPr lang="en-US" altLang="ja-JP" sz="2400" b="1">
                <a:solidFill>
                  <a:schemeClr val="hlink"/>
                </a:solidFill>
              </a:rPr>
              <a:t>          through scrutiny of the old(</a:t>
            </a:r>
            <a:r>
              <a:rPr lang="ja-JP" altLang="en-US" sz="2400" b="1">
                <a:solidFill>
                  <a:schemeClr val="hlink"/>
                </a:solidFill>
              </a:rPr>
              <a:t>温故知新</a:t>
            </a:r>
            <a:r>
              <a:rPr lang="en-US" altLang="ja-JP" sz="2400" b="1">
                <a:solidFill>
                  <a:schemeClr val="hlink"/>
                </a:solidFill>
              </a:rPr>
              <a:t>)</a:t>
            </a:r>
          </a:p>
        </p:txBody>
      </p:sp>
      <p:pic>
        <p:nvPicPr>
          <p:cNvPr id="701443" name="Picture 3" descr="チュートリアル図２５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44675"/>
            <a:ext cx="2627313" cy="251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1444" name="Text Box 4"/>
          <p:cNvSpPr txBox="1">
            <a:spLocks noChangeArrowheads="1"/>
          </p:cNvSpPr>
          <p:nvPr/>
        </p:nvSpPr>
        <p:spPr bwMode="auto">
          <a:xfrm>
            <a:off x="250825" y="4221163"/>
            <a:ext cx="1800225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1800" b="1">
                <a:solidFill>
                  <a:schemeClr val="hlink"/>
                </a:solidFill>
                <a:ea typeface="宋体" pitchFamily="2" charset="-122"/>
              </a:rPr>
              <a:t>Zonal Flow</a:t>
            </a:r>
            <a:endParaRPr lang="ja-JP" altLang="en-US" sz="1800" b="1">
              <a:solidFill>
                <a:schemeClr val="hlink"/>
              </a:solidFill>
              <a:ea typeface="宋体" pitchFamily="2" charset="-122"/>
            </a:endParaRPr>
          </a:p>
        </p:txBody>
      </p:sp>
      <p:sp>
        <p:nvSpPr>
          <p:cNvPr id="701445" name="Text Box 5"/>
          <p:cNvSpPr txBox="1">
            <a:spLocks noChangeArrowheads="1"/>
          </p:cNvSpPr>
          <p:nvPr/>
        </p:nvSpPr>
        <p:spPr bwMode="auto">
          <a:xfrm>
            <a:off x="3492500" y="1916113"/>
            <a:ext cx="4967288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solidFill>
                  <a:schemeClr val="hlink"/>
                </a:solidFill>
              </a:rPr>
              <a:t>  Typhoon, Giant Red Spot in</a:t>
            </a:r>
          </a:p>
          <a:p>
            <a:r>
              <a:rPr lang="en-US" altLang="ja-JP" sz="2000" b="1">
                <a:solidFill>
                  <a:schemeClr val="hlink"/>
                </a:solidFill>
              </a:rPr>
              <a:t>    Jupiter (Zonal flow)</a:t>
            </a:r>
            <a:r>
              <a:rPr lang="ja-JP" altLang="en-US" sz="2000" b="1">
                <a:solidFill>
                  <a:schemeClr val="hlink"/>
                </a:solidFill>
              </a:rPr>
              <a:t>、</a:t>
            </a:r>
            <a:endParaRPr lang="en-US" altLang="ja-JP" sz="2000" b="1">
              <a:solidFill>
                <a:schemeClr val="hlink"/>
              </a:solidFill>
            </a:endParaRPr>
          </a:p>
          <a:p>
            <a:r>
              <a:rPr lang="en-US" altLang="ja-JP" sz="2000" b="1">
                <a:solidFill>
                  <a:schemeClr val="hlink"/>
                </a:solidFill>
              </a:rPr>
              <a:t>   El Nino, La Nina</a:t>
            </a:r>
            <a:r>
              <a:rPr lang="ja-JP" altLang="en-US" sz="2000" b="1">
                <a:solidFill>
                  <a:schemeClr val="hlink"/>
                </a:solidFill>
              </a:rPr>
              <a:t>、</a:t>
            </a:r>
            <a:r>
              <a:rPr lang="en-US" altLang="ja-JP" sz="2000" b="1">
                <a:solidFill>
                  <a:schemeClr val="hlink"/>
                </a:solidFill>
              </a:rPr>
              <a:t>etc</a:t>
            </a:r>
          </a:p>
          <a:p>
            <a:r>
              <a:rPr lang="en-US" altLang="ja-JP" sz="2000" b="1">
                <a:solidFill>
                  <a:srgbClr val="0000FF"/>
                </a:solidFill>
              </a:rPr>
              <a:t>         </a:t>
            </a:r>
            <a:r>
              <a:rPr lang="en-US" altLang="ja-JP" sz="2400" b="1">
                <a:solidFill>
                  <a:srgbClr val="0000FF"/>
                </a:solidFill>
              </a:rPr>
              <a:t>Review  of vortics</a:t>
            </a:r>
            <a:r>
              <a:rPr lang="en-US" altLang="ja-JP" sz="2000" b="1">
                <a:solidFill>
                  <a:srgbClr val="0000FF"/>
                </a:solidFill>
              </a:rPr>
              <a:t> </a:t>
            </a:r>
            <a:endParaRPr lang="en-US" altLang="ja-JP" sz="2000" b="1">
              <a:solidFill>
                <a:schemeClr val="hlink"/>
              </a:solidFill>
            </a:endParaRPr>
          </a:p>
        </p:txBody>
      </p:sp>
      <p:sp>
        <p:nvSpPr>
          <p:cNvPr id="701446" name="Text Box 6"/>
          <p:cNvSpPr txBox="1">
            <a:spLocks noChangeArrowheads="1"/>
          </p:cNvSpPr>
          <p:nvPr/>
        </p:nvSpPr>
        <p:spPr bwMode="auto">
          <a:xfrm>
            <a:off x="3348038" y="3352800"/>
            <a:ext cx="561657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 u="sng"/>
              <a:t>International J. of Fusion Energy</a:t>
            </a:r>
          </a:p>
          <a:p>
            <a:r>
              <a:rPr lang="en-US" altLang="ja-JP" sz="2000" b="1" u="sng"/>
              <a:t> (1977-1985, particularly, 77~78, F1R26)</a:t>
            </a:r>
          </a:p>
          <a:p>
            <a:r>
              <a:rPr lang="en-US" altLang="ja-JP" sz="2000"/>
              <a:t># Hermann Helmholtz(1858)(</a:t>
            </a:r>
            <a:r>
              <a:rPr lang="en-US" altLang="ja-JP" sz="2000" b="1">
                <a:solidFill>
                  <a:srgbClr val="009900"/>
                </a:solidFill>
              </a:rPr>
              <a:t>general</a:t>
            </a:r>
            <a:r>
              <a:rPr lang="en-US" altLang="ja-JP" sz="2000"/>
              <a:t>)</a:t>
            </a:r>
          </a:p>
          <a:p>
            <a:r>
              <a:rPr lang="en-US" altLang="ja-JP" sz="2000"/>
              <a:t># </a:t>
            </a:r>
            <a:r>
              <a:rPr lang="en-US" altLang="ja-JP" sz="2000" b="1">
                <a:solidFill>
                  <a:schemeClr val="hlink"/>
                </a:solidFill>
              </a:rPr>
              <a:t>Winston H. Bostick</a:t>
            </a:r>
            <a:r>
              <a:rPr lang="en-US" altLang="ja-JP" sz="2000"/>
              <a:t> (</a:t>
            </a:r>
            <a:r>
              <a:rPr lang="en-US" altLang="ja-JP" sz="2000" b="1">
                <a:solidFill>
                  <a:srgbClr val="009900"/>
                </a:solidFill>
              </a:rPr>
              <a:t>Vortex Ring</a:t>
            </a:r>
            <a:r>
              <a:rPr lang="en-US" altLang="ja-JP" sz="2000"/>
              <a:t>)</a:t>
            </a:r>
          </a:p>
          <a:p>
            <a:r>
              <a:rPr lang="en-US" altLang="ja-JP" sz="2000"/>
              <a:t># D.R.Wells and P.Ziajka (</a:t>
            </a:r>
            <a:r>
              <a:rPr lang="en-US" altLang="ja-JP" sz="2000" b="1">
                <a:solidFill>
                  <a:srgbClr val="009900"/>
                </a:solidFill>
              </a:rPr>
              <a:t>Theory and Experiment</a:t>
            </a:r>
            <a:r>
              <a:rPr lang="en-US" altLang="ja-JP" sz="2000"/>
              <a:t>) , others</a:t>
            </a:r>
          </a:p>
        </p:txBody>
      </p:sp>
      <p:sp>
        <p:nvSpPr>
          <p:cNvPr id="701447" name="Text Box 7"/>
          <p:cNvSpPr txBox="1">
            <a:spLocks noChangeArrowheads="1"/>
          </p:cNvSpPr>
          <p:nvPr/>
        </p:nvSpPr>
        <p:spPr bwMode="auto">
          <a:xfrm>
            <a:off x="3779838" y="5430838"/>
            <a:ext cx="51847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solidFill>
                  <a:srgbClr val="0000FF"/>
                </a:solidFill>
              </a:rPr>
              <a:t>What kind of dynamics determines Structure of Vortices(2D)  </a:t>
            </a:r>
            <a:r>
              <a:rPr lang="ja-JP" altLang="en-US" sz="2000" b="1">
                <a:solidFill>
                  <a:srgbClr val="0000FF"/>
                </a:solidFill>
              </a:rPr>
              <a:t>？</a:t>
            </a:r>
            <a:endParaRPr lang="en-US" altLang="ja-JP" sz="2000" b="1">
              <a:solidFill>
                <a:srgbClr val="0000FF"/>
              </a:solidFill>
            </a:endParaRPr>
          </a:p>
          <a:p>
            <a:r>
              <a:rPr lang="ja-JP" altLang="en-US" sz="2000" b="1"/>
              <a:t>　（</a:t>
            </a:r>
            <a:r>
              <a:rPr lang="en-US" altLang="ja-JP" sz="2000" b="1"/>
              <a:t>unsophisticated question</a:t>
            </a:r>
            <a:r>
              <a:rPr lang="ja-JP" altLang="en-US" sz="2000" b="1"/>
              <a:t>）</a:t>
            </a:r>
            <a:endParaRPr lang="en-US" altLang="ja-JP" sz="2000"/>
          </a:p>
          <a:p>
            <a:endParaRPr lang="en-US" altLang="ja-JP" sz="2000"/>
          </a:p>
        </p:txBody>
      </p:sp>
      <p:graphicFrame>
        <p:nvGraphicFramePr>
          <p:cNvPr id="701448" name="Object 8"/>
          <p:cNvGraphicFramePr>
            <a:graphicFrameLocks noChangeAspect="1"/>
          </p:cNvGraphicFramePr>
          <p:nvPr/>
        </p:nvGraphicFramePr>
        <p:xfrm>
          <a:off x="4356100" y="6324600"/>
          <a:ext cx="3949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547" name="数式" r:id="rId5" imgW="1473200" imgH="203200" progId="Equation.3">
                  <p:embed/>
                </p:oleObj>
              </mc:Choice>
              <mc:Fallback>
                <p:oleObj name="数式" r:id="rId5" imgW="1473200" imgH="203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6324600"/>
                        <a:ext cx="3949700" cy="3810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1449" name="Text Box 9"/>
          <p:cNvSpPr txBox="1">
            <a:spLocks noChangeArrowheads="1"/>
          </p:cNvSpPr>
          <p:nvPr/>
        </p:nvSpPr>
        <p:spPr bwMode="auto">
          <a:xfrm>
            <a:off x="457200" y="1447800"/>
            <a:ext cx="80010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400" b="1">
                <a:solidFill>
                  <a:srgbClr val="0000FF"/>
                </a:solidFill>
              </a:rPr>
              <a:t>Vertex(Convective cell,zonal) Motions in Nature</a:t>
            </a:r>
            <a:endParaRPr lang="en-US" altLang="ja-JP" sz="2000"/>
          </a:p>
        </p:txBody>
      </p:sp>
      <p:pic>
        <p:nvPicPr>
          <p:cNvPr id="701450" name="Picture 10" descr="最終講義国際交流写真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4292600"/>
            <a:ext cx="1817688" cy="237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458200" cy="830263"/>
          </a:xfrm>
        </p:spPr>
        <p:txBody>
          <a:bodyPr/>
          <a:lstStyle/>
          <a:p>
            <a:r>
              <a:rPr lang="en-US" altLang="ja-JP" sz="2400" b="1">
                <a:solidFill>
                  <a:schemeClr val="hlink"/>
                </a:solidFill>
              </a:rPr>
              <a:t>(B) Electromagnetic Drift Wave turbulence and Convective Cell Formation(1) by Sanuki and Weiland</a:t>
            </a:r>
            <a:endParaRPr lang="en-US" altLang="ja-JP" sz="2400"/>
          </a:p>
        </p:txBody>
      </p:sp>
      <p:sp>
        <p:nvSpPr>
          <p:cNvPr id="67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8763000" cy="5410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ja-JP" sz="2000" b="1" dirty="0">
                <a:solidFill>
                  <a:srgbClr val="0000FF"/>
                </a:solidFill>
              </a:rPr>
              <a:t>#Convective cell formations( electrostatic ) </a:t>
            </a:r>
            <a:r>
              <a:rPr lang="en-US" altLang="ja-JP" sz="2000" b="1" dirty="0"/>
              <a:t>have attracted much </a:t>
            </a:r>
          </a:p>
          <a:p>
            <a:pPr>
              <a:buFont typeface="Wingdings" pitchFamily="2" charset="2"/>
              <a:buNone/>
            </a:pPr>
            <a:r>
              <a:rPr lang="en-US" altLang="ja-JP" sz="2000" b="1" dirty="0"/>
              <a:t>interest from</a:t>
            </a:r>
            <a:r>
              <a:rPr lang="en-US" altLang="ja-JP" sz="2000" b="1" dirty="0">
                <a:solidFill>
                  <a:srgbClr val="0000FF"/>
                </a:solidFill>
              </a:rPr>
              <a:t> </a:t>
            </a:r>
            <a:r>
              <a:rPr lang="en-US" altLang="ja-JP" sz="2000" b="1" dirty="0">
                <a:solidFill>
                  <a:srgbClr val="009900"/>
                </a:solidFill>
              </a:rPr>
              <a:t>turbulence</a:t>
            </a:r>
            <a:r>
              <a:rPr lang="en-US" altLang="ja-JP" sz="2000" b="1" dirty="0">
                <a:solidFill>
                  <a:srgbClr val="0000FF"/>
                </a:solidFill>
              </a:rPr>
              <a:t> </a:t>
            </a:r>
            <a:r>
              <a:rPr lang="en-US" altLang="ja-JP" sz="2000" b="1" dirty="0"/>
              <a:t>and</a:t>
            </a:r>
            <a:r>
              <a:rPr lang="en-US" altLang="ja-JP" sz="2000" b="1" dirty="0">
                <a:solidFill>
                  <a:srgbClr val="0000FF"/>
                </a:solidFill>
              </a:rPr>
              <a:t> </a:t>
            </a:r>
            <a:r>
              <a:rPr lang="en-US" altLang="ja-JP" sz="2000" b="1" dirty="0">
                <a:solidFill>
                  <a:srgbClr val="009900"/>
                </a:solidFill>
              </a:rPr>
              <a:t>related anomalous transport</a:t>
            </a:r>
          </a:p>
          <a:p>
            <a:pPr>
              <a:buFont typeface="Wingdings" pitchFamily="2" charset="2"/>
              <a:buNone/>
            </a:pPr>
            <a:r>
              <a:rPr lang="en-US" altLang="ja-JP" sz="2000" b="1" dirty="0"/>
              <a:t>in 1970s and 1980s</a:t>
            </a:r>
            <a:endParaRPr lang="en-US" altLang="ja-JP" sz="2000" b="1" dirty="0">
              <a:solidFill>
                <a:srgbClr val="009900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altLang="ja-JP" sz="2000" b="1" dirty="0"/>
              <a:t>#Electrostatic convective cell formation based on nonlinear drift</a:t>
            </a:r>
          </a:p>
          <a:p>
            <a:pPr>
              <a:buFont typeface="Wingdings" pitchFamily="2" charset="2"/>
              <a:buNone/>
            </a:pPr>
            <a:r>
              <a:rPr lang="en-US" altLang="ja-JP" sz="2000" b="1" dirty="0"/>
              <a:t>w</a:t>
            </a:r>
            <a:r>
              <a:rPr lang="en-US" altLang="ja-JP" sz="2000" b="1" dirty="0" smtClean="0"/>
              <a:t>ave </a:t>
            </a:r>
            <a:r>
              <a:rPr lang="en-US" altLang="ja-JP" sz="2000" b="1" dirty="0"/>
              <a:t>model</a:t>
            </a:r>
            <a:r>
              <a:rPr lang="en-US" altLang="ja-JP" sz="2000" b="1" dirty="0">
                <a:solidFill>
                  <a:schemeClr val="hlink"/>
                </a:solidFill>
              </a:rPr>
              <a:t> (Hasegawa-</a:t>
            </a:r>
            <a:r>
              <a:rPr lang="en-US" altLang="ja-JP" sz="2000" b="1" dirty="0" err="1">
                <a:solidFill>
                  <a:schemeClr val="hlink"/>
                </a:solidFill>
              </a:rPr>
              <a:t>Mima</a:t>
            </a:r>
            <a:r>
              <a:rPr lang="en-US" altLang="ja-JP" sz="2000" b="1" dirty="0">
                <a:solidFill>
                  <a:schemeClr val="hlink"/>
                </a:solidFill>
              </a:rPr>
              <a:t> eq.)(1978)</a:t>
            </a:r>
          </a:p>
          <a:p>
            <a:pPr>
              <a:buFont typeface="Wingdings" pitchFamily="2" charset="2"/>
              <a:buNone/>
            </a:pPr>
            <a:endParaRPr lang="en-US" altLang="ja-JP" sz="2000" dirty="0"/>
          </a:p>
        </p:txBody>
      </p:sp>
      <p:sp>
        <p:nvSpPr>
          <p:cNvPr id="679940" name="Text Box 4"/>
          <p:cNvSpPr txBox="1">
            <a:spLocks noChangeArrowheads="1"/>
          </p:cNvSpPr>
          <p:nvPr/>
        </p:nvSpPr>
        <p:spPr bwMode="auto">
          <a:xfrm>
            <a:off x="288925" y="29940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79941" name="Object 5"/>
          <p:cNvGraphicFramePr>
            <a:graphicFrameLocks noChangeAspect="1"/>
          </p:cNvGraphicFramePr>
          <p:nvPr/>
        </p:nvGraphicFramePr>
        <p:xfrm>
          <a:off x="900113" y="3284538"/>
          <a:ext cx="5424487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430" name="数式" r:id="rId4" imgW="3111500" imgH="457200" progId="Equation.3">
                  <p:embed/>
                </p:oleObj>
              </mc:Choice>
              <mc:Fallback>
                <p:oleObj name="数式" r:id="rId4" imgW="31115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284538"/>
                        <a:ext cx="5424487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9942" name="Rectangle 6"/>
          <p:cNvSpPr>
            <a:spLocks noChangeArrowheads="1"/>
          </p:cNvSpPr>
          <p:nvPr/>
        </p:nvSpPr>
        <p:spPr bwMode="auto">
          <a:xfrm>
            <a:off x="152400" y="3962400"/>
            <a:ext cx="8763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/>
              <a:t># Electromagnetic convective cell formation based on nonlinear</a:t>
            </a:r>
          </a:p>
          <a:p>
            <a:r>
              <a:rPr lang="en-US" altLang="ja-JP" sz="2000" b="1"/>
              <a:t> drift Alfven wave model </a:t>
            </a:r>
            <a:r>
              <a:rPr lang="en-US" altLang="ja-JP" sz="2000" b="1">
                <a:solidFill>
                  <a:schemeClr val="hlink"/>
                </a:solidFill>
              </a:rPr>
              <a:t>( Sanuki-Weiland model(1980))</a:t>
            </a:r>
          </a:p>
        </p:txBody>
      </p:sp>
      <p:graphicFrame>
        <p:nvGraphicFramePr>
          <p:cNvPr id="679943" name="Object 7"/>
          <p:cNvGraphicFramePr>
            <a:graphicFrameLocks noChangeAspect="1"/>
          </p:cNvGraphicFramePr>
          <p:nvPr/>
        </p:nvGraphicFramePr>
        <p:xfrm>
          <a:off x="7092950" y="4868863"/>
          <a:ext cx="144780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431" name="数式" r:id="rId6" imgW="952500" imgH="177800" progId="Equation.3">
                  <p:embed/>
                </p:oleObj>
              </mc:Choice>
              <mc:Fallback>
                <p:oleObj name="数式" r:id="rId6" imgW="952500" imgH="177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4868863"/>
                        <a:ext cx="1447800" cy="36036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9944" name="Object 8"/>
          <p:cNvGraphicFramePr>
            <a:graphicFrameLocks noChangeAspect="1"/>
          </p:cNvGraphicFramePr>
          <p:nvPr/>
        </p:nvGraphicFramePr>
        <p:xfrm>
          <a:off x="6877050" y="3357563"/>
          <a:ext cx="10668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432" name="数式" r:id="rId8" imgW="673100" imgH="177800" progId="Equation.3">
                  <p:embed/>
                </p:oleObj>
              </mc:Choice>
              <mc:Fallback>
                <p:oleObj name="数式" r:id="rId8" imgW="673100" imgH="177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3357563"/>
                        <a:ext cx="1066800" cy="3524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9945" name="Rectangle 9"/>
          <p:cNvSpPr>
            <a:spLocks noChangeArrowheads="1"/>
          </p:cNvSpPr>
          <p:nvPr/>
        </p:nvSpPr>
        <p:spPr bwMode="auto">
          <a:xfrm>
            <a:off x="422275" y="49450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79946" name="Object 10"/>
          <p:cNvGraphicFramePr>
            <a:graphicFrameLocks noChangeAspect="1"/>
          </p:cNvGraphicFramePr>
          <p:nvPr/>
        </p:nvGraphicFramePr>
        <p:xfrm>
          <a:off x="1116013" y="4953000"/>
          <a:ext cx="5472112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433" name="数式" r:id="rId10" imgW="2349500" imgH="889000" progId="Equation.3">
                  <p:embed/>
                </p:oleObj>
              </mc:Choice>
              <mc:Fallback>
                <p:oleObj name="数式" r:id="rId10" imgW="2349500" imgH="889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953000"/>
                        <a:ext cx="5472112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9947" name="Text Box 11"/>
          <p:cNvSpPr txBox="1">
            <a:spLocks noChangeArrowheads="1"/>
          </p:cNvSpPr>
          <p:nvPr/>
        </p:nvSpPr>
        <p:spPr bwMode="auto">
          <a:xfrm>
            <a:off x="4267200" y="4648200"/>
            <a:ext cx="1752600" cy="366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/>
              <a:t>Viscosity term</a:t>
            </a:r>
          </a:p>
        </p:txBody>
      </p:sp>
      <p:sp>
        <p:nvSpPr>
          <p:cNvPr id="679948" name="Text Box 12"/>
          <p:cNvSpPr txBox="1">
            <a:spLocks noChangeArrowheads="1"/>
          </p:cNvSpPr>
          <p:nvPr/>
        </p:nvSpPr>
        <p:spPr bwMode="auto">
          <a:xfrm>
            <a:off x="3489325" y="63468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ja-JP" sz="2000"/>
          </a:p>
        </p:txBody>
      </p:sp>
      <p:graphicFrame>
        <p:nvGraphicFramePr>
          <p:cNvPr id="679949" name="Object 13"/>
          <p:cNvGraphicFramePr>
            <a:graphicFrameLocks noChangeAspect="1"/>
          </p:cNvGraphicFramePr>
          <p:nvPr/>
        </p:nvGraphicFramePr>
        <p:xfrm>
          <a:off x="3657600" y="6381750"/>
          <a:ext cx="350678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434" name="数式" r:id="rId12" imgW="1346200" imgH="139700" progId="Equation.3">
                  <p:embed/>
                </p:oleObj>
              </mc:Choice>
              <mc:Fallback>
                <p:oleObj name="数式" r:id="rId12" imgW="1346200" imgH="1397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6381750"/>
                        <a:ext cx="3506788" cy="3460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382000" cy="762000"/>
          </a:xfrm>
        </p:spPr>
        <p:txBody>
          <a:bodyPr/>
          <a:lstStyle/>
          <a:p>
            <a:r>
              <a:rPr lang="en-US" altLang="ja-JP" sz="2400" b="1">
                <a:solidFill>
                  <a:schemeClr val="hlink"/>
                </a:solidFill>
              </a:rPr>
              <a:t>     Electromagnetic Drift Wave turbulence and </a:t>
            </a:r>
            <a:br>
              <a:rPr lang="en-US" altLang="ja-JP" sz="2400" b="1">
                <a:solidFill>
                  <a:schemeClr val="hlink"/>
                </a:solidFill>
              </a:rPr>
            </a:br>
            <a:r>
              <a:rPr lang="en-US" altLang="ja-JP" sz="2400" b="1">
                <a:solidFill>
                  <a:schemeClr val="hlink"/>
                </a:solidFill>
              </a:rPr>
              <a:t>               Convective Cell Formation(2)</a:t>
            </a:r>
            <a:endParaRPr lang="ja-JP" altLang="en-US" sz="2400" b="1">
              <a:solidFill>
                <a:schemeClr val="hlink"/>
              </a:solidFill>
            </a:endParaRPr>
          </a:p>
        </p:txBody>
      </p:sp>
      <p:sp>
        <p:nvSpPr>
          <p:cNvPr id="681987" name="Rectangle 3"/>
          <p:cNvSpPr>
            <a:spLocks noChangeArrowheads="1"/>
          </p:cNvSpPr>
          <p:nvPr/>
        </p:nvSpPr>
        <p:spPr bwMode="auto">
          <a:xfrm>
            <a:off x="228600" y="1371600"/>
            <a:ext cx="868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solidFill>
                  <a:srgbClr val="0000FF"/>
                </a:solidFill>
              </a:rPr>
              <a:t>Electromagnetic convective cell formation and its spatial structure</a:t>
            </a:r>
            <a:endParaRPr lang="en-US" altLang="ja-JP" sz="2000">
              <a:solidFill>
                <a:srgbClr val="0000FF"/>
              </a:solidFill>
            </a:endParaRPr>
          </a:p>
        </p:txBody>
      </p:sp>
      <p:sp>
        <p:nvSpPr>
          <p:cNvPr id="681988" name="Rectangle 4"/>
          <p:cNvSpPr>
            <a:spLocks noChangeArrowheads="1"/>
          </p:cNvSpPr>
          <p:nvPr/>
        </p:nvSpPr>
        <p:spPr bwMode="auto">
          <a:xfrm>
            <a:off x="285750" y="1905000"/>
            <a:ext cx="428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 u="sng">
                <a:solidFill>
                  <a:srgbClr val="009900"/>
                </a:solidFill>
              </a:rPr>
              <a:t>Reductive perturbation method</a:t>
            </a:r>
            <a:endParaRPr lang="en-US" altLang="ja-JP" sz="2000"/>
          </a:p>
        </p:txBody>
      </p:sp>
      <p:sp>
        <p:nvSpPr>
          <p:cNvPr id="681989" name="Rectangle 5"/>
          <p:cNvSpPr>
            <a:spLocks noChangeArrowheads="1"/>
          </p:cNvSpPr>
          <p:nvPr/>
        </p:nvSpPr>
        <p:spPr bwMode="auto">
          <a:xfrm>
            <a:off x="411163" y="2362200"/>
            <a:ext cx="1984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81990" name="Object 6"/>
          <p:cNvGraphicFramePr>
            <a:graphicFrameLocks noChangeAspect="1"/>
          </p:cNvGraphicFramePr>
          <p:nvPr/>
        </p:nvGraphicFramePr>
        <p:xfrm>
          <a:off x="1828800" y="2895600"/>
          <a:ext cx="56388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187" name="数式" r:id="rId4" imgW="2590800" imgH="977900" progId="Equation.3">
                  <p:embed/>
                </p:oleObj>
              </mc:Choice>
              <mc:Fallback>
                <p:oleObj name="数式" r:id="rId4" imgW="2590800" imgH="977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895600"/>
                        <a:ext cx="56388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1991" name="Text Box 7"/>
          <p:cNvSpPr txBox="1">
            <a:spLocks noChangeArrowheads="1"/>
          </p:cNvSpPr>
          <p:nvPr/>
        </p:nvSpPr>
        <p:spPr bwMode="auto">
          <a:xfrm>
            <a:off x="250825" y="2438400"/>
            <a:ext cx="8283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solidFill>
                  <a:schemeClr val="hlink"/>
                </a:solidFill>
              </a:rPr>
              <a:t>Boundary Value Problem </a:t>
            </a:r>
            <a:r>
              <a:rPr lang="ja-JP" altLang="en-US" sz="2000" b="1">
                <a:solidFill>
                  <a:schemeClr val="hlink"/>
                </a:solidFill>
              </a:rPr>
              <a:t>（</a:t>
            </a:r>
            <a:r>
              <a:rPr lang="en-US" altLang="ja-JP" sz="2000" b="1">
                <a:solidFill>
                  <a:schemeClr val="hlink"/>
                </a:solidFill>
              </a:rPr>
              <a:t>x</a:t>
            </a:r>
            <a:r>
              <a:rPr lang="ja-JP" altLang="en-US" sz="2000" b="1">
                <a:solidFill>
                  <a:schemeClr val="hlink"/>
                </a:solidFill>
              </a:rPr>
              <a:t>） </a:t>
            </a:r>
            <a:r>
              <a:rPr lang="en-US" altLang="ja-JP" sz="2000" b="1">
                <a:solidFill>
                  <a:schemeClr val="hlink"/>
                </a:solidFill>
              </a:rPr>
              <a:t>and Nonlinear Analysis (y)</a:t>
            </a:r>
            <a:endParaRPr lang="en-US" altLang="ja-JP" sz="2000"/>
          </a:p>
        </p:txBody>
      </p:sp>
      <p:sp>
        <p:nvSpPr>
          <p:cNvPr id="681992" name="Text Box 8"/>
          <p:cNvSpPr txBox="1">
            <a:spLocks noChangeArrowheads="1"/>
          </p:cNvSpPr>
          <p:nvPr/>
        </p:nvSpPr>
        <p:spPr bwMode="auto">
          <a:xfrm>
            <a:off x="593725" y="5213350"/>
            <a:ext cx="6569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u="sng">
                <a:solidFill>
                  <a:srgbClr val="009900"/>
                </a:solidFill>
              </a:rPr>
              <a:t>Periodic boundary condition in x-direction</a:t>
            </a:r>
            <a:r>
              <a:rPr lang="en-US" altLang="ja-JP" sz="2000"/>
              <a:t> </a:t>
            </a:r>
          </a:p>
        </p:txBody>
      </p:sp>
      <p:sp>
        <p:nvSpPr>
          <p:cNvPr id="681993" name="Rectangle 9"/>
          <p:cNvSpPr>
            <a:spLocks noChangeArrowheads="1"/>
          </p:cNvSpPr>
          <p:nvPr/>
        </p:nvSpPr>
        <p:spPr bwMode="auto">
          <a:xfrm>
            <a:off x="727075" y="56483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81994" name="Object 10"/>
          <p:cNvGraphicFramePr>
            <a:graphicFrameLocks noChangeAspect="1"/>
          </p:cNvGraphicFramePr>
          <p:nvPr/>
        </p:nvGraphicFramePr>
        <p:xfrm>
          <a:off x="1905000" y="5791200"/>
          <a:ext cx="49403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188" name="数式" r:id="rId6" imgW="2273300" imgH="203200" progId="Equation.3">
                  <p:embed/>
                </p:oleObj>
              </mc:Choice>
              <mc:Fallback>
                <p:oleObj name="数式" r:id="rId6" imgW="2273300" imgH="203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791200"/>
                        <a:ext cx="494030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458200" cy="677863"/>
          </a:xfrm>
        </p:spPr>
        <p:txBody>
          <a:bodyPr/>
          <a:lstStyle/>
          <a:p>
            <a:r>
              <a:rPr lang="en-US" altLang="ja-JP" sz="2400" b="1">
                <a:solidFill>
                  <a:schemeClr val="hlink"/>
                </a:solidFill>
              </a:rPr>
              <a:t>Electromagnetic Drift Wave turbulence and </a:t>
            </a:r>
            <a:br>
              <a:rPr lang="en-US" altLang="ja-JP" sz="2400" b="1">
                <a:solidFill>
                  <a:schemeClr val="hlink"/>
                </a:solidFill>
              </a:rPr>
            </a:br>
            <a:r>
              <a:rPr lang="en-US" altLang="ja-JP" sz="2400" b="1">
                <a:solidFill>
                  <a:schemeClr val="hlink"/>
                </a:solidFill>
              </a:rPr>
              <a:t>               Convective Cell Formation(3)</a:t>
            </a:r>
            <a:endParaRPr lang="ja-JP" altLang="en-US" sz="2400" b="1">
              <a:solidFill>
                <a:schemeClr val="hlink"/>
              </a:solidFill>
            </a:endParaRPr>
          </a:p>
        </p:txBody>
      </p:sp>
      <p:sp>
        <p:nvSpPr>
          <p:cNvPr id="68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8534400" cy="4648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altLang="ja-JP" sz="2000"/>
          </a:p>
          <a:p>
            <a:pPr>
              <a:buFont typeface="Wingdings" pitchFamily="2" charset="2"/>
              <a:buNone/>
            </a:pPr>
            <a:endParaRPr lang="en-US" altLang="ja-JP" sz="2000"/>
          </a:p>
        </p:txBody>
      </p:sp>
      <p:sp>
        <p:nvSpPr>
          <p:cNvPr id="684036" name="Text Box 4"/>
          <p:cNvSpPr txBox="1">
            <a:spLocks noChangeArrowheads="1"/>
          </p:cNvSpPr>
          <p:nvPr/>
        </p:nvSpPr>
        <p:spPr bwMode="auto">
          <a:xfrm>
            <a:off x="152400" y="1524000"/>
            <a:ext cx="8839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 u="sng">
                <a:solidFill>
                  <a:srgbClr val="0000FF"/>
                </a:solidFill>
              </a:rPr>
              <a:t>From First order</a:t>
            </a:r>
            <a:r>
              <a:rPr lang="en-US" altLang="ja-JP" sz="2000"/>
              <a:t>, we get dispersion relation for </a:t>
            </a:r>
            <a:r>
              <a:rPr lang="en-US" altLang="ja-JP" sz="2000" b="1"/>
              <a:t>linear drift Alfven mode</a:t>
            </a:r>
          </a:p>
          <a:p>
            <a:endParaRPr lang="en-US" altLang="ja-JP" sz="2000"/>
          </a:p>
        </p:txBody>
      </p:sp>
      <p:graphicFrame>
        <p:nvGraphicFramePr>
          <p:cNvPr id="684037" name="Object 5"/>
          <p:cNvGraphicFramePr>
            <a:graphicFrameLocks noChangeAspect="1"/>
          </p:cNvGraphicFramePr>
          <p:nvPr/>
        </p:nvGraphicFramePr>
        <p:xfrm>
          <a:off x="2209800" y="2057400"/>
          <a:ext cx="3200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531" name="数式" r:id="rId4" imgW="1854200" imgH="228600" progId="Equation.3">
                  <p:embed/>
                </p:oleObj>
              </mc:Choice>
              <mc:Fallback>
                <p:oleObj name="数式" r:id="rId4" imgW="18542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057400"/>
                        <a:ext cx="3200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4038" name="Rectangle 6"/>
          <p:cNvSpPr>
            <a:spLocks noChangeArrowheads="1"/>
          </p:cNvSpPr>
          <p:nvPr/>
        </p:nvSpPr>
        <p:spPr bwMode="auto">
          <a:xfrm>
            <a:off x="674688" y="25622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84039" name="Object 7"/>
          <p:cNvGraphicFramePr>
            <a:graphicFrameLocks noChangeAspect="1"/>
          </p:cNvGraphicFramePr>
          <p:nvPr/>
        </p:nvGraphicFramePr>
        <p:xfrm>
          <a:off x="381000" y="2514600"/>
          <a:ext cx="5334000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532" name="数式" r:id="rId6" imgW="2768600" imgH="431800" progId="Equation.3">
                  <p:embed/>
                </p:oleObj>
              </mc:Choice>
              <mc:Fallback>
                <p:oleObj name="数式" r:id="rId6" imgW="2768600" imgH="431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514600"/>
                        <a:ext cx="5334000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4040" name="Text Box 8"/>
          <p:cNvSpPr txBox="1">
            <a:spLocks noChangeArrowheads="1"/>
          </p:cNvSpPr>
          <p:nvPr/>
        </p:nvSpPr>
        <p:spPr bwMode="auto">
          <a:xfrm>
            <a:off x="5715000" y="2667000"/>
            <a:ext cx="3200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>
                <a:solidFill>
                  <a:srgbClr val="009900"/>
                </a:solidFill>
              </a:rPr>
              <a:t>(m :radial mode number)</a:t>
            </a:r>
          </a:p>
        </p:txBody>
      </p:sp>
      <p:sp>
        <p:nvSpPr>
          <p:cNvPr id="684041" name="Rectangle 9"/>
          <p:cNvSpPr>
            <a:spLocks noChangeArrowheads="1"/>
          </p:cNvSpPr>
          <p:nvPr/>
        </p:nvSpPr>
        <p:spPr bwMode="auto">
          <a:xfrm>
            <a:off x="233363" y="3276600"/>
            <a:ext cx="29670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 u="sng">
                <a:solidFill>
                  <a:srgbClr val="0000FF"/>
                </a:solidFill>
              </a:rPr>
              <a:t>From second order</a:t>
            </a:r>
            <a:r>
              <a:rPr lang="en-US" altLang="ja-JP" sz="2000"/>
              <a:t>:</a:t>
            </a:r>
          </a:p>
        </p:txBody>
      </p:sp>
      <p:sp>
        <p:nvSpPr>
          <p:cNvPr id="684042" name="Rectangle 10"/>
          <p:cNvSpPr>
            <a:spLocks noChangeArrowheads="1"/>
          </p:cNvSpPr>
          <p:nvPr/>
        </p:nvSpPr>
        <p:spPr bwMode="auto">
          <a:xfrm>
            <a:off x="2468563" y="36322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84043" name="Object 11"/>
          <p:cNvGraphicFramePr>
            <a:graphicFrameLocks noChangeAspect="1"/>
          </p:cNvGraphicFramePr>
          <p:nvPr/>
        </p:nvGraphicFramePr>
        <p:xfrm>
          <a:off x="4356100" y="3500438"/>
          <a:ext cx="1066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533" name="数式" r:id="rId8" imgW="609600" imgH="254000" progId="Equation.3">
                  <p:embed/>
                </p:oleObj>
              </mc:Choice>
              <mc:Fallback>
                <p:oleObj name="数式" r:id="rId8" imgW="609600" imgH="254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3500438"/>
                        <a:ext cx="1066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4044" name="Rectangle 12"/>
          <p:cNvSpPr>
            <a:spLocks noChangeArrowheads="1"/>
          </p:cNvSpPr>
          <p:nvPr/>
        </p:nvSpPr>
        <p:spPr bwMode="auto">
          <a:xfrm>
            <a:off x="212725" y="3935413"/>
            <a:ext cx="2530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 u="sng">
                <a:solidFill>
                  <a:srgbClr val="0000FF"/>
                </a:solidFill>
              </a:rPr>
              <a:t>From third order:</a:t>
            </a:r>
            <a:endParaRPr lang="en-US" altLang="ja-JP" sz="2000"/>
          </a:p>
        </p:txBody>
      </p:sp>
      <p:sp>
        <p:nvSpPr>
          <p:cNvPr id="684045" name="Rectangle 13"/>
          <p:cNvSpPr>
            <a:spLocks noChangeArrowheads="1"/>
          </p:cNvSpPr>
          <p:nvPr/>
        </p:nvSpPr>
        <p:spPr bwMode="auto">
          <a:xfrm>
            <a:off x="358775" y="43878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84046" name="Object 14"/>
          <p:cNvGraphicFramePr>
            <a:graphicFrameLocks noChangeAspect="1"/>
          </p:cNvGraphicFramePr>
          <p:nvPr/>
        </p:nvGraphicFramePr>
        <p:xfrm>
          <a:off x="304800" y="4419600"/>
          <a:ext cx="594360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534" name="数式" r:id="rId10" imgW="3543300" imgH="444500" progId="Equation.3">
                  <p:embed/>
                </p:oleObj>
              </mc:Choice>
              <mc:Fallback>
                <p:oleObj name="数式" r:id="rId10" imgW="3543300" imgH="4445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419600"/>
                        <a:ext cx="5943600" cy="78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4047" name="Rectangle 15"/>
          <p:cNvSpPr>
            <a:spLocks noChangeArrowheads="1"/>
          </p:cNvSpPr>
          <p:nvPr/>
        </p:nvSpPr>
        <p:spPr bwMode="auto">
          <a:xfrm>
            <a:off x="474663" y="55435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84048" name="Object 16"/>
          <p:cNvGraphicFramePr>
            <a:graphicFrameLocks noChangeAspect="1"/>
          </p:cNvGraphicFramePr>
          <p:nvPr/>
        </p:nvGraphicFramePr>
        <p:xfrm>
          <a:off x="304800" y="5410200"/>
          <a:ext cx="52578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535" name="数式" r:id="rId12" imgW="2387600" imgH="431800" progId="Equation.3">
                  <p:embed/>
                </p:oleObj>
              </mc:Choice>
              <mc:Fallback>
                <p:oleObj name="数式" r:id="rId12" imgW="2387600" imgH="4318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410200"/>
                        <a:ext cx="525780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4049" name="Text Box 17"/>
          <p:cNvSpPr txBox="1">
            <a:spLocks noChangeArrowheads="1"/>
          </p:cNvSpPr>
          <p:nvPr/>
        </p:nvSpPr>
        <p:spPr bwMode="auto">
          <a:xfrm>
            <a:off x="6461125" y="4419600"/>
            <a:ext cx="2225675" cy="701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solidFill>
                  <a:schemeClr val="hlink"/>
                </a:solidFill>
              </a:rPr>
              <a:t>Convective cell </a:t>
            </a:r>
          </a:p>
          <a:p>
            <a:r>
              <a:rPr lang="en-US" altLang="ja-JP" sz="2000" b="1">
                <a:solidFill>
                  <a:schemeClr val="hlink"/>
                </a:solidFill>
              </a:rPr>
              <a:t>mode</a:t>
            </a:r>
          </a:p>
        </p:txBody>
      </p:sp>
      <p:sp>
        <p:nvSpPr>
          <p:cNvPr id="684050" name="Text Box 18"/>
          <p:cNvSpPr txBox="1">
            <a:spLocks noChangeArrowheads="1"/>
          </p:cNvSpPr>
          <p:nvPr/>
        </p:nvSpPr>
        <p:spPr bwMode="auto">
          <a:xfrm>
            <a:off x="5638800" y="5441950"/>
            <a:ext cx="3352800" cy="701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solidFill>
                  <a:schemeClr val="hlink"/>
                </a:solidFill>
              </a:rPr>
              <a:t>Nonlinear Schr</a:t>
            </a:r>
            <a:r>
              <a:rPr lang="en-US" altLang="ja-JP" sz="2000" b="1">
                <a:solidFill>
                  <a:schemeClr val="hlink"/>
                </a:solidFill>
                <a:latin typeface="ＭＳ Ｐ明朝"/>
              </a:rPr>
              <a:t>ö</a:t>
            </a:r>
            <a:r>
              <a:rPr lang="en-US" altLang="ja-JP" sz="2000" b="1">
                <a:solidFill>
                  <a:schemeClr val="hlink"/>
                </a:solidFill>
              </a:rPr>
              <a:t>dinger</a:t>
            </a:r>
          </a:p>
          <a:p>
            <a:r>
              <a:rPr lang="en-US" altLang="ja-JP" sz="2000" b="1">
                <a:solidFill>
                  <a:schemeClr val="hlink"/>
                </a:solidFill>
              </a:rPr>
              <a:t>Eq. with viscos damping</a:t>
            </a:r>
            <a:endParaRPr lang="en-US" altLang="ja-JP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534400" cy="838200"/>
          </a:xfrm>
        </p:spPr>
        <p:txBody>
          <a:bodyPr/>
          <a:lstStyle/>
          <a:p>
            <a:r>
              <a:rPr lang="en-US" altLang="ja-JP" sz="2400" b="1">
                <a:solidFill>
                  <a:schemeClr val="hlink"/>
                </a:solidFill>
              </a:rPr>
              <a:t>Electromagnetic Drift Wave Turbulence and </a:t>
            </a:r>
            <a:br>
              <a:rPr lang="en-US" altLang="ja-JP" sz="2400" b="1">
                <a:solidFill>
                  <a:schemeClr val="hlink"/>
                </a:solidFill>
              </a:rPr>
            </a:br>
            <a:r>
              <a:rPr lang="en-US" altLang="ja-JP" sz="2400" b="1">
                <a:solidFill>
                  <a:schemeClr val="hlink"/>
                </a:solidFill>
              </a:rPr>
              <a:t>               Convective Cell Formation(4)</a:t>
            </a:r>
            <a:endParaRPr lang="ja-JP" altLang="en-US" sz="2400" b="1">
              <a:solidFill>
                <a:schemeClr val="hlink"/>
              </a:solidFill>
            </a:endParaRPr>
          </a:p>
        </p:txBody>
      </p:sp>
      <p:sp>
        <p:nvSpPr>
          <p:cNvPr id="686083" name="Text Box 3"/>
          <p:cNvSpPr txBox="1">
            <a:spLocks noChangeArrowheads="1"/>
          </p:cNvSpPr>
          <p:nvPr/>
        </p:nvSpPr>
        <p:spPr bwMode="auto">
          <a:xfrm>
            <a:off x="517525" y="1295400"/>
            <a:ext cx="36591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 u="sng"/>
              <a:t>Coefficients of NS Equation</a:t>
            </a:r>
            <a:endParaRPr lang="en-US" altLang="ja-JP" sz="2000"/>
          </a:p>
        </p:txBody>
      </p:sp>
      <p:sp>
        <p:nvSpPr>
          <p:cNvPr id="686084" name="Rectangle 4"/>
          <p:cNvSpPr>
            <a:spLocks noChangeArrowheads="1"/>
          </p:cNvSpPr>
          <p:nvPr/>
        </p:nvSpPr>
        <p:spPr bwMode="auto">
          <a:xfrm>
            <a:off x="547688" y="16271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86085" name="Object 5"/>
          <p:cNvGraphicFramePr>
            <a:graphicFrameLocks noChangeAspect="1"/>
          </p:cNvGraphicFramePr>
          <p:nvPr/>
        </p:nvGraphicFramePr>
        <p:xfrm>
          <a:off x="1905000" y="1676400"/>
          <a:ext cx="4876800" cy="167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76" name="数式" r:id="rId4" imgW="2476500" imgH="1295400" progId="Equation.3">
                  <p:embed/>
                </p:oleObj>
              </mc:Choice>
              <mc:Fallback>
                <p:oleObj name="数式" r:id="rId4" imgW="2476500" imgH="1295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676400"/>
                        <a:ext cx="4876800" cy="167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086" name="Rectangle 6"/>
          <p:cNvSpPr>
            <a:spLocks noChangeArrowheads="1"/>
          </p:cNvSpPr>
          <p:nvPr/>
        </p:nvSpPr>
        <p:spPr bwMode="auto">
          <a:xfrm>
            <a:off x="411163" y="3276600"/>
            <a:ext cx="78946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/>
              <a:t>Following the theory by </a:t>
            </a:r>
            <a:r>
              <a:rPr lang="en-US" altLang="ja-JP" sz="2000" b="1">
                <a:solidFill>
                  <a:srgbClr val="0000FF"/>
                </a:solidFill>
              </a:rPr>
              <a:t>H. Sanuki et al.(1972)</a:t>
            </a:r>
            <a:r>
              <a:rPr lang="en-US" altLang="ja-JP" sz="2000"/>
              <a:t> </a:t>
            </a:r>
          </a:p>
          <a:p>
            <a:endParaRPr lang="en-US" altLang="ja-JP" sz="2000"/>
          </a:p>
        </p:txBody>
      </p:sp>
      <p:graphicFrame>
        <p:nvGraphicFramePr>
          <p:cNvPr id="686087" name="Object 7"/>
          <p:cNvGraphicFramePr>
            <a:graphicFrameLocks noChangeAspect="1"/>
          </p:cNvGraphicFramePr>
          <p:nvPr/>
        </p:nvGraphicFramePr>
        <p:xfrm>
          <a:off x="381000" y="3657600"/>
          <a:ext cx="69342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77" name="数式" r:id="rId6" imgW="4114800" imgH="431800" progId="Equation.3">
                  <p:embed/>
                </p:oleObj>
              </mc:Choice>
              <mc:Fallback>
                <p:oleObj name="数式" r:id="rId6" imgW="4114800" imgH="431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657600"/>
                        <a:ext cx="69342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088" name="Rectangle 8"/>
          <p:cNvSpPr>
            <a:spLocks noChangeArrowheads="1"/>
          </p:cNvSpPr>
          <p:nvPr/>
        </p:nvSpPr>
        <p:spPr bwMode="auto">
          <a:xfrm>
            <a:off x="2122488" y="44307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86089" name="Object 9"/>
          <p:cNvGraphicFramePr>
            <a:graphicFrameLocks noChangeAspect="1"/>
          </p:cNvGraphicFramePr>
          <p:nvPr/>
        </p:nvGraphicFramePr>
        <p:xfrm>
          <a:off x="457200" y="4495800"/>
          <a:ext cx="42672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78" name="数式" r:id="rId8" imgW="1778000" imgH="368300" progId="Equation.3">
                  <p:embed/>
                </p:oleObj>
              </mc:Choice>
              <mc:Fallback>
                <p:oleObj name="数式" r:id="rId8" imgW="1778000" imgH="3683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495800"/>
                        <a:ext cx="426720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090" name="Rectangle 10"/>
          <p:cNvSpPr>
            <a:spLocks noChangeArrowheads="1"/>
          </p:cNvSpPr>
          <p:nvPr/>
        </p:nvSpPr>
        <p:spPr bwMode="auto">
          <a:xfrm>
            <a:off x="265113" y="5105400"/>
            <a:ext cx="3895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 u="sng">
                <a:solidFill>
                  <a:srgbClr val="0000FF"/>
                </a:solidFill>
              </a:rPr>
              <a:t>Modulational insta. condition</a:t>
            </a:r>
            <a:endParaRPr lang="en-US" altLang="ja-JP" sz="2000"/>
          </a:p>
        </p:txBody>
      </p:sp>
      <p:sp>
        <p:nvSpPr>
          <p:cNvPr id="686091" name="Rectangle 11"/>
          <p:cNvSpPr>
            <a:spLocks noChangeArrowheads="1"/>
          </p:cNvSpPr>
          <p:nvPr/>
        </p:nvSpPr>
        <p:spPr bwMode="auto">
          <a:xfrm>
            <a:off x="454025" y="55006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86092" name="Object 12"/>
          <p:cNvGraphicFramePr>
            <a:graphicFrameLocks noChangeAspect="1"/>
          </p:cNvGraphicFramePr>
          <p:nvPr/>
        </p:nvGraphicFramePr>
        <p:xfrm>
          <a:off x="838200" y="5610225"/>
          <a:ext cx="26670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79" name="数式" r:id="rId10" imgW="1358900" imgH="228600" progId="Equation.3">
                  <p:embed/>
                </p:oleObj>
              </mc:Choice>
              <mc:Fallback>
                <p:oleObj name="数式" r:id="rId10" imgW="135890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610225"/>
                        <a:ext cx="2667000" cy="44926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093" name="Rectangle 13"/>
          <p:cNvSpPr>
            <a:spLocks noChangeArrowheads="1"/>
          </p:cNvSpPr>
          <p:nvPr/>
        </p:nvSpPr>
        <p:spPr bwMode="auto">
          <a:xfrm>
            <a:off x="5060950" y="46085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pic>
        <p:nvPicPr>
          <p:cNvPr id="686094" name="Picture 14" descr="チュートリアル図２０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572000"/>
            <a:ext cx="3810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6095" name="Text Box 15"/>
          <p:cNvSpPr txBox="1">
            <a:spLocks noChangeArrowheads="1"/>
          </p:cNvSpPr>
          <p:nvPr/>
        </p:nvSpPr>
        <p:spPr bwMode="auto">
          <a:xfrm>
            <a:off x="4784725" y="52800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ja-JP" sz="2000"/>
          </a:p>
        </p:txBody>
      </p:sp>
      <p:graphicFrame>
        <p:nvGraphicFramePr>
          <p:cNvPr id="686096" name="Object 16"/>
          <p:cNvGraphicFramePr>
            <a:graphicFrameLocks noChangeAspect="1"/>
          </p:cNvGraphicFramePr>
          <p:nvPr/>
        </p:nvGraphicFramePr>
        <p:xfrm>
          <a:off x="5105400" y="5486400"/>
          <a:ext cx="457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80" name="数式" r:id="rId13" imgW="228600" imgH="190500" progId="Equation.3">
                  <p:embed/>
                </p:oleObj>
              </mc:Choice>
              <mc:Fallback>
                <p:oleObj name="数式" r:id="rId13" imgW="228600" imgH="1905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5486400"/>
                        <a:ext cx="457200" cy="38100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097" name="Object 17"/>
          <p:cNvGraphicFramePr>
            <a:graphicFrameLocks noChangeAspect="1"/>
          </p:cNvGraphicFramePr>
          <p:nvPr/>
        </p:nvGraphicFramePr>
        <p:xfrm>
          <a:off x="6096000" y="6248400"/>
          <a:ext cx="1825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81" name="数式" r:id="rId15" imgW="76200" imgH="127000" progId="Equation.3">
                  <p:embed/>
                </p:oleObj>
              </mc:Choice>
              <mc:Fallback>
                <p:oleObj name="数式" r:id="rId15" imgW="76200" imgH="1270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6248400"/>
                        <a:ext cx="182563" cy="30480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098" name="Rectangle 18"/>
          <p:cNvSpPr>
            <a:spLocks noChangeArrowheads="1"/>
          </p:cNvSpPr>
          <p:nvPr/>
        </p:nvSpPr>
        <p:spPr bwMode="auto">
          <a:xfrm>
            <a:off x="152400" y="6021388"/>
            <a:ext cx="51800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/>
              <a:t>Elongated structure of Convective cell</a:t>
            </a:r>
            <a:endParaRPr lang="en-US" altLang="ja-JP" sz="2000"/>
          </a:p>
        </p:txBody>
      </p:sp>
      <p:sp>
        <p:nvSpPr>
          <p:cNvPr id="686099" name="Text Box 19"/>
          <p:cNvSpPr txBox="1">
            <a:spLocks noChangeArrowheads="1"/>
          </p:cNvSpPr>
          <p:nvPr/>
        </p:nvSpPr>
        <p:spPr bwMode="auto">
          <a:xfrm>
            <a:off x="87313" y="6418263"/>
            <a:ext cx="5167312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1800" b="1">
                <a:solidFill>
                  <a:schemeClr val="folHlink"/>
                </a:solidFill>
                <a:latin typeface="Tahoma" pitchFamily="34" charset="0"/>
                <a:ea typeface="ＭＳ Ｐ明朝" pitchFamily="18" charset="-128"/>
              </a:rPr>
              <a:t>J.Weiland, H.Sanuki and C.S.Liu, PoF(1980)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4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676400"/>
            <a:ext cx="8223250" cy="48482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ja-JP" altLang="en-US" sz="4000">
                <a:solidFill>
                  <a:schemeClr val="hlink"/>
                </a:solidFill>
                <a:ea typeface="ＭＳ Ｐゴシック" pitchFamily="50" charset="-128"/>
              </a:rPr>
              <a:t>　　　</a:t>
            </a:r>
            <a:r>
              <a:rPr lang="ja-JP" altLang="en-US" sz="4000">
                <a:solidFill>
                  <a:schemeClr val="hlink"/>
                </a:solidFill>
                <a:latin typeface="Times New Roman"/>
              </a:rPr>
              <a:t>“</a:t>
            </a:r>
            <a:r>
              <a:rPr lang="en-US" altLang="ja-JP" sz="4000">
                <a:solidFill>
                  <a:schemeClr val="hlink"/>
                </a:solidFill>
              </a:rPr>
              <a:t>Old Wine in New Bottles</a:t>
            </a:r>
            <a:r>
              <a:rPr lang="en-US" altLang="ja-JP" sz="4000">
                <a:solidFill>
                  <a:schemeClr val="hlink"/>
                </a:solidFill>
                <a:latin typeface="Times New Roman"/>
              </a:rPr>
              <a:t>”</a:t>
            </a:r>
            <a:endParaRPr lang="en-US" altLang="ja-JP" sz="4000">
              <a:solidFill>
                <a:schemeClr val="hlink"/>
              </a:solidFill>
            </a:endParaRPr>
          </a:p>
        </p:txBody>
      </p:sp>
      <p:pic>
        <p:nvPicPr>
          <p:cNvPr id="749572" name="Picture 4" descr="中国ワイン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781300"/>
            <a:ext cx="186055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81000"/>
            <a:ext cx="8713788" cy="677863"/>
          </a:xfrm>
        </p:spPr>
        <p:txBody>
          <a:bodyPr/>
          <a:lstStyle/>
          <a:p>
            <a:r>
              <a:rPr lang="en-US" altLang="ja-JP" sz="2400" b="1">
                <a:solidFill>
                  <a:schemeClr val="hlink"/>
                </a:solidFill>
              </a:rPr>
              <a:t>     Schematic Illustration of Self –Regulation and  </a:t>
            </a:r>
            <a:br>
              <a:rPr lang="en-US" altLang="ja-JP" sz="2400" b="1">
                <a:solidFill>
                  <a:schemeClr val="hlink"/>
                </a:solidFill>
              </a:rPr>
            </a:br>
            <a:r>
              <a:rPr lang="en-US" altLang="ja-JP" sz="2400" b="1">
                <a:solidFill>
                  <a:schemeClr val="hlink"/>
                </a:solidFill>
              </a:rPr>
              <a:t>      Dynamics for Zonal Flow in Toroidal Systems</a:t>
            </a:r>
            <a:r>
              <a:rPr lang="en-US" altLang="ja-JP" sz="2400"/>
              <a:t> </a:t>
            </a:r>
          </a:p>
        </p:txBody>
      </p:sp>
      <p:pic>
        <p:nvPicPr>
          <p:cNvPr id="730115" name="Picture 3" descr="APFAFig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412875"/>
            <a:ext cx="3097212" cy="24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0116" name="Picture 4" descr="APFAFig4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005263"/>
            <a:ext cx="5726112" cy="259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0117" name="Text Box 5"/>
          <p:cNvSpPr txBox="1">
            <a:spLocks noChangeArrowheads="1"/>
          </p:cNvSpPr>
          <p:nvPr/>
        </p:nvSpPr>
        <p:spPr bwMode="auto">
          <a:xfrm>
            <a:off x="5148263" y="2147888"/>
            <a:ext cx="3816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From NIFS report</a:t>
            </a:r>
            <a:r>
              <a:rPr lang="ja-JP" altLang="en-US" sz="2000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－８０５</a:t>
            </a:r>
            <a:r>
              <a:rPr lang="en-US" altLang="ja-JP" sz="2000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(2004)</a:t>
            </a:r>
            <a:r>
              <a:rPr lang="ja-JP" altLang="en-US" sz="2000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　</a:t>
            </a:r>
            <a:r>
              <a:rPr lang="en-US" altLang="ja-JP" sz="2000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by K Itoh et al.</a:t>
            </a:r>
          </a:p>
        </p:txBody>
      </p:sp>
      <p:sp>
        <p:nvSpPr>
          <p:cNvPr id="730118" name="Text Box 6"/>
          <p:cNvSpPr txBox="1">
            <a:spLocks noChangeArrowheads="1"/>
          </p:cNvSpPr>
          <p:nvPr/>
        </p:nvSpPr>
        <p:spPr bwMode="auto">
          <a:xfrm>
            <a:off x="6156325" y="3789363"/>
            <a:ext cx="2808288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From Jpn. Phys. Soc.</a:t>
            </a:r>
          </a:p>
          <a:p>
            <a:pPr>
              <a:spcBef>
                <a:spcPct val="20000"/>
              </a:spcBef>
            </a:pPr>
            <a:r>
              <a:rPr lang="en-US" altLang="ja-JP" sz="2000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Meeting(2007,Nov.)</a:t>
            </a:r>
          </a:p>
          <a:p>
            <a:pPr>
              <a:spcBef>
                <a:spcPct val="20000"/>
              </a:spcBef>
            </a:pPr>
            <a:r>
              <a:rPr lang="en-US" altLang="ja-JP" sz="2000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by H.Sugama et al.</a:t>
            </a:r>
          </a:p>
        </p:txBody>
      </p:sp>
      <p:sp>
        <p:nvSpPr>
          <p:cNvPr id="730119" name="Text Box 7"/>
          <p:cNvSpPr txBox="1">
            <a:spLocks noChangeArrowheads="1"/>
          </p:cNvSpPr>
          <p:nvPr/>
        </p:nvSpPr>
        <p:spPr bwMode="auto">
          <a:xfrm>
            <a:off x="6351588" y="54514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30120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6156325" y="5589588"/>
          <a:ext cx="280828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218" name="数式" r:id="rId5" imgW="1562040" imgH="457200" progId="Equation.3">
                  <p:embed/>
                </p:oleObj>
              </mc:Choice>
              <mc:Fallback>
                <p:oleObj name="数式" r:id="rId5" imgW="156204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5589588"/>
                        <a:ext cx="2808288" cy="8223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0121" name="Text Box 9"/>
          <p:cNvSpPr txBox="1">
            <a:spLocks noChangeArrowheads="1"/>
          </p:cNvSpPr>
          <p:nvPr/>
        </p:nvSpPr>
        <p:spPr bwMode="auto">
          <a:xfrm>
            <a:off x="5848350" y="5157788"/>
            <a:ext cx="2092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    R-H Formula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81000"/>
            <a:ext cx="8820150" cy="677863"/>
          </a:xfrm>
        </p:spPr>
        <p:txBody>
          <a:bodyPr/>
          <a:lstStyle/>
          <a:p>
            <a:r>
              <a:rPr lang="en-US" altLang="ja-JP" sz="2400" b="1">
                <a:solidFill>
                  <a:schemeClr val="hlink"/>
                </a:solidFill>
              </a:rPr>
              <a:t>Overview of</a:t>
            </a:r>
            <a:r>
              <a:rPr lang="en-US" altLang="ja-JP" sz="2400"/>
              <a:t> </a:t>
            </a:r>
            <a:r>
              <a:rPr lang="en-US" altLang="ja-JP" sz="2400" b="1">
                <a:solidFill>
                  <a:schemeClr val="hlink"/>
                </a:solidFill>
              </a:rPr>
              <a:t>Recent Progress in Studies of Zonal Flow</a:t>
            </a:r>
          </a:p>
        </p:txBody>
      </p:sp>
      <p:sp>
        <p:nvSpPr>
          <p:cNvPr id="7311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412875"/>
            <a:ext cx="8569325" cy="5445125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>
                <a:solidFill>
                  <a:srgbClr val="0000FF"/>
                </a:solidFill>
              </a:rPr>
              <a:t>Improvements </a:t>
            </a:r>
            <a:r>
              <a:rPr lang="en-US" altLang="ja-JP" sz="2000"/>
              <a:t>on both of</a:t>
            </a:r>
            <a:r>
              <a:rPr lang="en-US" altLang="ja-JP" sz="2000">
                <a:solidFill>
                  <a:srgbClr val="0000FF"/>
                </a:solidFill>
              </a:rPr>
              <a:t> </a:t>
            </a:r>
            <a:r>
              <a:rPr lang="en-US" altLang="ja-JP" sz="2000" u="sng">
                <a:solidFill>
                  <a:srgbClr val="05DF39"/>
                </a:solidFill>
              </a:rPr>
              <a:t>theoretical modeling</a:t>
            </a:r>
            <a:r>
              <a:rPr lang="en-US" altLang="ja-JP" sz="2000">
                <a:solidFill>
                  <a:srgbClr val="0000FF"/>
                </a:solidFill>
              </a:rPr>
              <a:t> </a:t>
            </a:r>
            <a:r>
              <a:rPr lang="en-US" altLang="ja-JP" sz="2000"/>
              <a:t>and</a:t>
            </a:r>
            <a:r>
              <a:rPr lang="en-US" altLang="ja-JP" sz="2000">
                <a:solidFill>
                  <a:srgbClr val="0000FF"/>
                </a:solidFill>
              </a:rPr>
              <a:t> </a:t>
            </a:r>
            <a:r>
              <a:rPr lang="en-US" altLang="ja-JP" sz="2000" u="sng">
                <a:solidFill>
                  <a:schemeClr val="accent1"/>
                </a:solidFill>
              </a:rPr>
              <a:t>diagnostics for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u="sng">
                <a:solidFill>
                  <a:schemeClr val="accent1"/>
                </a:solidFill>
              </a:rPr>
              <a:t> measurement data with high temporal and spatial resolutions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b="1" u="sng"/>
              <a:t> Theories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/>
              <a:t>#</a:t>
            </a:r>
            <a:r>
              <a:rPr lang="en-US" altLang="ja-JP" sz="2000" b="1" u="sng">
                <a:solidFill>
                  <a:srgbClr val="0000FF"/>
                </a:solidFill>
              </a:rPr>
              <a:t>Z. Lin et al.(1999), A.M.Dimits et al.(2000) and others: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/>
              <a:t>  Turbulence is quenched for </a:t>
            </a:r>
            <a:r>
              <a:rPr lang="en-US" altLang="ja-JP" sz="2000">
                <a:solidFill>
                  <a:srgbClr val="009900"/>
                </a:solidFill>
              </a:rPr>
              <a:t>weakly unstable cases</a:t>
            </a:r>
            <a:r>
              <a:rPr lang="en-US" altLang="ja-JP" sz="2000"/>
              <a:t> but stationany states with finite amplitude of zonal flow and turbulent fluctuations are realized in </a:t>
            </a:r>
            <a:r>
              <a:rPr lang="en-US" altLang="ja-JP" sz="2000">
                <a:solidFill>
                  <a:srgbClr val="009900"/>
                </a:solidFill>
              </a:rPr>
              <a:t>highly unstable cases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/>
              <a:t># </a:t>
            </a:r>
            <a:r>
              <a:rPr lang="en-US" altLang="ja-JP" sz="2000" b="1" u="sng">
                <a:solidFill>
                  <a:srgbClr val="0000FF"/>
                </a:solidFill>
              </a:rPr>
              <a:t>K.Hallatschek(2000):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/>
              <a:t>   </a:t>
            </a:r>
            <a:r>
              <a:rPr lang="en-US" altLang="ja-JP" sz="2000">
                <a:solidFill>
                  <a:schemeClr val="hlink"/>
                </a:solidFill>
              </a:rPr>
              <a:t>Condensation of micro-modes into global modes</a:t>
            </a:r>
            <a:r>
              <a:rPr lang="en-US" altLang="ja-JP" sz="2000"/>
              <a:t> by direct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/>
              <a:t>   nonlinear simulations (DNS)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/>
              <a:t># </a:t>
            </a:r>
            <a:r>
              <a:rPr lang="en-US" altLang="ja-JP" sz="2000" b="1" u="sng">
                <a:solidFill>
                  <a:srgbClr val="0000FF"/>
                </a:solidFill>
              </a:rPr>
              <a:t>A.Smolyakov and P.H.Diamond(2000):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>
                <a:solidFill>
                  <a:srgbClr val="0000FF"/>
                </a:solidFill>
              </a:rPr>
              <a:t>  </a:t>
            </a:r>
            <a:r>
              <a:rPr lang="en-US" altLang="ja-JP" sz="2000"/>
              <a:t>Zonal flow evolve into a </a:t>
            </a:r>
            <a:r>
              <a:rPr lang="en-US" altLang="ja-JP" sz="2000">
                <a:solidFill>
                  <a:schemeClr val="hlink"/>
                </a:solidFill>
              </a:rPr>
              <a:t>kink- soliton-like structure </a:t>
            </a:r>
            <a:r>
              <a:rPr lang="en-US" altLang="ja-JP" sz="2000"/>
              <a:t> with</a:t>
            </a:r>
            <a:r>
              <a:rPr lang="en-US" altLang="ja-JP" sz="2000">
                <a:solidFill>
                  <a:schemeClr val="hlink"/>
                </a:solidFill>
              </a:rPr>
              <a:t> </a:t>
            </a:r>
            <a:r>
              <a:rPr lang="en-US" altLang="ja-JP" sz="2000"/>
              <a:t>coherent  structure in drift wave-zonal flow turbulence</a:t>
            </a:r>
            <a:r>
              <a:rPr lang="en-US" altLang="ja-JP" sz="2000">
                <a:solidFill>
                  <a:schemeClr val="hlink"/>
                </a:solidFill>
              </a:rPr>
              <a:t>  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ja-JP" sz="20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>
                <a:solidFill>
                  <a:srgbClr val="05DF39"/>
                </a:solidFill>
              </a:rPr>
              <a:t> </a:t>
            </a:r>
          </a:p>
        </p:txBody>
      </p:sp>
      <p:sp>
        <p:nvSpPr>
          <p:cNvPr id="731140" name="Text Box 4"/>
          <p:cNvSpPr txBox="1">
            <a:spLocks noChangeArrowheads="1"/>
          </p:cNvSpPr>
          <p:nvPr/>
        </p:nvSpPr>
        <p:spPr bwMode="auto">
          <a:xfrm>
            <a:off x="447675" y="56673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sp>
        <p:nvSpPr>
          <p:cNvPr id="731141" name="Text Box 5"/>
          <p:cNvSpPr txBox="1">
            <a:spLocks noChangeArrowheads="1"/>
          </p:cNvSpPr>
          <p:nvPr/>
        </p:nvSpPr>
        <p:spPr bwMode="auto">
          <a:xfrm>
            <a:off x="735013" y="60261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31142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1476375" y="5734050"/>
          <a:ext cx="4392613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239" name="数式" r:id="rId3" imgW="2755800" imgH="419040" progId="Equation.3">
                  <p:embed/>
                </p:oleObj>
              </mc:Choice>
              <mc:Fallback>
                <p:oleObj name="数式" r:id="rId3" imgW="2755800" imgH="419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5734050"/>
                        <a:ext cx="4392613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ja-JP" sz="2400" u="sng">
                <a:solidFill>
                  <a:schemeClr val="hlink"/>
                </a:solidFill>
              </a:rPr>
              <a:t>A.Smolyakov and P.H.Diamond(2000) (continued)</a:t>
            </a:r>
            <a:endParaRPr lang="ja-JP" altLang="en-US" sz="2400" u="sng">
              <a:solidFill>
                <a:schemeClr val="hlink"/>
              </a:solidFill>
            </a:endParaRPr>
          </a:p>
        </p:txBody>
      </p:sp>
      <p:graphicFrame>
        <p:nvGraphicFramePr>
          <p:cNvPr id="732163" name="Object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331913" y="1412875"/>
          <a:ext cx="583247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855" name="数式" r:id="rId3" imgW="2755800" imgH="419040" progId="Equation.3">
                  <p:embed/>
                </p:oleObj>
              </mc:Choice>
              <mc:Fallback>
                <p:oleObj name="数式" r:id="rId3" imgW="2755800" imgH="419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412875"/>
                        <a:ext cx="5832475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2164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800850" y="26352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856" name="数式" r:id="rId5" imgW="114120" imgH="215640" progId="Equation.3">
                  <p:embed/>
                </p:oleObj>
              </mc:Choice>
              <mc:Fallback>
                <p:oleObj name="数式" r:id="rId5" imgW="11412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0850" y="26352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2165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643438" y="2997200"/>
          <a:ext cx="27368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857" name="数式" r:id="rId7" imgW="1663560" imgH="291960" progId="Equation.3">
                  <p:embed/>
                </p:oleObj>
              </mc:Choice>
              <mc:Fallback>
                <p:oleObj name="数式" r:id="rId7" imgW="1663560" imgH="2919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997200"/>
                        <a:ext cx="273685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2166" name="Text Box 6"/>
          <p:cNvSpPr txBox="1">
            <a:spLocks noChangeArrowheads="1"/>
          </p:cNvSpPr>
          <p:nvPr/>
        </p:nvSpPr>
        <p:spPr bwMode="auto">
          <a:xfrm>
            <a:off x="950913" y="26416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sp>
        <p:nvSpPr>
          <p:cNvPr id="73216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ja-JP" altLang="en-US"/>
          </a:p>
        </p:txBody>
      </p:sp>
      <p:sp>
        <p:nvSpPr>
          <p:cNvPr id="7321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ja-JP" altLang="en-US"/>
          </a:p>
        </p:txBody>
      </p:sp>
      <p:graphicFrame>
        <p:nvGraphicFramePr>
          <p:cNvPr id="732169" name="Object 9"/>
          <p:cNvGraphicFramePr>
            <a:graphicFrameLocks noChangeAspect="1"/>
          </p:cNvGraphicFramePr>
          <p:nvPr/>
        </p:nvGraphicFramePr>
        <p:xfrm>
          <a:off x="1295400" y="2432050"/>
          <a:ext cx="2159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858" name="数式" r:id="rId9" imgW="114120" imgH="215640" progId="Equation.3">
                  <p:embed/>
                </p:oleObj>
              </mc:Choice>
              <mc:Fallback>
                <p:oleObj name="数式" r:id="rId9" imgW="114120" imgH="2156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432050"/>
                        <a:ext cx="215900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2170" name="Rectangle 10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ja-JP" altLang="en-US"/>
          </a:p>
        </p:txBody>
      </p:sp>
      <p:graphicFrame>
        <p:nvGraphicFramePr>
          <p:cNvPr id="732171" name="Object 11"/>
          <p:cNvGraphicFramePr>
            <a:graphicFrameLocks noChangeAspect="1"/>
          </p:cNvGraphicFramePr>
          <p:nvPr/>
        </p:nvGraphicFramePr>
        <p:xfrm>
          <a:off x="2268538" y="2997200"/>
          <a:ext cx="165576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859" name="数式" r:id="rId10" imgW="1054100" imgH="292100" progId="Equation.3">
                  <p:embed/>
                </p:oleObj>
              </mc:Choice>
              <mc:Fallback>
                <p:oleObj name="数式" r:id="rId10" imgW="1054100" imgH="292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997200"/>
                        <a:ext cx="1655762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2172" name="Text Box 12"/>
          <p:cNvSpPr txBox="1">
            <a:spLocks noChangeArrowheads="1"/>
          </p:cNvSpPr>
          <p:nvPr/>
        </p:nvSpPr>
        <p:spPr bwMode="auto">
          <a:xfrm>
            <a:off x="4048125" y="27860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sp>
        <p:nvSpPr>
          <p:cNvPr id="732173" name="Rectangle 1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ja-JP" altLang="en-US"/>
          </a:p>
        </p:txBody>
      </p:sp>
      <p:graphicFrame>
        <p:nvGraphicFramePr>
          <p:cNvPr id="732174" name="Object 14"/>
          <p:cNvGraphicFramePr>
            <a:graphicFrameLocks noChangeAspect="1"/>
          </p:cNvGraphicFramePr>
          <p:nvPr/>
        </p:nvGraphicFramePr>
        <p:xfrm>
          <a:off x="755650" y="3068638"/>
          <a:ext cx="1008063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860" name="数式" r:id="rId12" imgW="609600" imgH="228600" progId="Equation.3">
                  <p:embed/>
                </p:oleObj>
              </mc:Choice>
              <mc:Fallback>
                <p:oleObj name="数式" r:id="rId12" imgW="6096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068638"/>
                        <a:ext cx="1008063" cy="37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2175" name="Text Box 15"/>
          <p:cNvSpPr txBox="1">
            <a:spLocks noChangeArrowheads="1"/>
          </p:cNvSpPr>
          <p:nvPr/>
        </p:nvSpPr>
        <p:spPr bwMode="auto">
          <a:xfrm>
            <a:off x="4335463" y="23542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sp>
        <p:nvSpPr>
          <p:cNvPr id="732176" name="Text Box 16"/>
          <p:cNvSpPr txBox="1">
            <a:spLocks noChangeArrowheads="1"/>
          </p:cNvSpPr>
          <p:nvPr/>
        </p:nvSpPr>
        <p:spPr bwMode="auto">
          <a:xfrm>
            <a:off x="539750" y="3644900"/>
            <a:ext cx="76279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Stationary solution is described by the following Kink-type solution</a:t>
            </a:r>
          </a:p>
        </p:txBody>
      </p:sp>
      <p:sp>
        <p:nvSpPr>
          <p:cNvPr id="732177" name="Text Box 17"/>
          <p:cNvSpPr txBox="1">
            <a:spLocks noChangeArrowheads="1"/>
          </p:cNvSpPr>
          <p:nvPr/>
        </p:nvSpPr>
        <p:spPr bwMode="auto">
          <a:xfrm>
            <a:off x="808038" y="35067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32178" name="Object 18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250825" y="4221163"/>
          <a:ext cx="4465638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861" name="数式" r:id="rId14" imgW="2336760" imgH="393480" progId="Equation.3">
                  <p:embed/>
                </p:oleObj>
              </mc:Choice>
              <mc:Fallback>
                <p:oleObj name="数式" r:id="rId14" imgW="2336760" imgH="39348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221163"/>
                        <a:ext cx="4465638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2179" name="Text Box 19"/>
          <p:cNvSpPr txBox="1">
            <a:spLocks noChangeArrowheads="1"/>
          </p:cNvSpPr>
          <p:nvPr/>
        </p:nvSpPr>
        <p:spPr bwMode="auto">
          <a:xfrm>
            <a:off x="1455738" y="48021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pic>
        <p:nvPicPr>
          <p:cNvPr id="732180" name="Picture 20" descr="チュートリアル図１６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005263"/>
            <a:ext cx="34575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2181" name="Text Box 21"/>
          <p:cNvSpPr txBox="1">
            <a:spLocks noChangeArrowheads="1"/>
          </p:cNvSpPr>
          <p:nvPr/>
        </p:nvSpPr>
        <p:spPr bwMode="auto">
          <a:xfrm>
            <a:off x="303213" y="2565400"/>
            <a:ext cx="2671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>
                <a:latin typeface="Tahoma" pitchFamily="34" charset="0"/>
                <a:ea typeface="ＭＳ Ｐ明朝" pitchFamily="18" charset="-128"/>
              </a:rPr>
              <a:t>Boundary condition</a:t>
            </a:r>
          </a:p>
        </p:txBody>
      </p:sp>
      <p:sp>
        <p:nvSpPr>
          <p:cNvPr id="732182" name="Text Box 22"/>
          <p:cNvSpPr txBox="1">
            <a:spLocks noChangeArrowheads="1"/>
          </p:cNvSpPr>
          <p:nvPr/>
        </p:nvSpPr>
        <p:spPr bwMode="auto">
          <a:xfrm>
            <a:off x="0" y="5013325"/>
            <a:ext cx="5508625" cy="164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Note: If this eq. may tend to </a:t>
            </a:r>
            <a:r>
              <a:rPr lang="en-US" altLang="ja-JP" sz="2000">
                <a:solidFill>
                  <a:srgbClr val="05DF39"/>
                </a:solidFill>
                <a:latin typeface="Tahoma" pitchFamily="34" charset="0"/>
                <a:ea typeface="ＭＳ Ｐ明朝" pitchFamily="18" charset="-128"/>
              </a:rPr>
              <a:t>Burgers type    equation </a:t>
            </a:r>
            <a:r>
              <a:rPr lang="en-US" altLang="ja-JP" sz="200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under some boundary condition,</a:t>
            </a:r>
          </a:p>
          <a:p>
            <a:pPr>
              <a:spcBef>
                <a:spcPct val="20000"/>
              </a:spcBef>
            </a:pPr>
            <a:r>
              <a:rPr lang="en-US" altLang="ja-JP" sz="200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    we get </a:t>
            </a:r>
            <a:r>
              <a:rPr lang="en-US" altLang="ja-JP" sz="2000">
                <a:solidFill>
                  <a:schemeClr val="hlink"/>
                </a:solidFill>
                <a:latin typeface="ＭＳ Ｐ明朝"/>
                <a:ea typeface="ＭＳ Ｐ明朝" pitchFamily="18" charset="-128"/>
              </a:rPr>
              <a:t>“</a:t>
            </a:r>
            <a:r>
              <a:rPr lang="en-US" altLang="ja-JP" sz="2000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shock like solution</a:t>
            </a:r>
            <a:r>
              <a:rPr lang="en-US" altLang="ja-JP" sz="2000">
                <a:solidFill>
                  <a:srgbClr val="0000FF"/>
                </a:solidFill>
                <a:latin typeface="ＭＳ Ｐ明朝"/>
                <a:ea typeface="ＭＳ Ｐ明朝" pitchFamily="18" charset="-128"/>
              </a:rPr>
              <a:t>”</a:t>
            </a:r>
            <a:endParaRPr lang="en-US" altLang="ja-JP" sz="2000">
              <a:solidFill>
                <a:srgbClr val="0000FF"/>
              </a:solidFill>
              <a:latin typeface="Tahoma" pitchFamily="34" charset="0"/>
              <a:ea typeface="ＭＳ Ｐ明朝" pitchFamily="18" charset="-128"/>
            </a:endParaRPr>
          </a:p>
          <a:p>
            <a:pPr>
              <a:spcBef>
                <a:spcPct val="20000"/>
              </a:spcBef>
            </a:pPr>
            <a:endParaRPr lang="en-US" altLang="ja-JP" sz="2000">
              <a:solidFill>
                <a:srgbClr val="0000FF"/>
              </a:solidFill>
              <a:latin typeface="Tahoma" pitchFamily="34" charset="0"/>
              <a:ea typeface="ＭＳ Ｐ明朝" pitchFamily="18" charset="-128"/>
            </a:endParaRPr>
          </a:p>
          <a:p>
            <a:pPr>
              <a:spcBef>
                <a:spcPct val="20000"/>
              </a:spcBef>
            </a:pP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81000"/>
            <a:ext cx="7762056" cy="677863"/>
          </a:xfrm>
        </p:spPr>
        <p:txBody>
          <a:bodyPr/>
          <a:lstStyle/>
          <a:p>
            <a:r>
              <a:rPr lang="en-US" altLang="ja-JP" b="1" dirty="0">
                <a:solidFill>
                  <a:schemeClr val="hlink"/>
                </a:solidFill>
                <a:ea typeface="ＭＳ Ｐゴシック" pitchFamily="50" charset="-128"/>
              </a:rPr>
              <a:t>     </a:t>
            </a:r>
            <a:r>
              <a:rPr lang="en-US" altLang="ja-JP" b="1" dirty="0" smtClean="0">
                <a:solidFill>
                  <a:schemeClr val="hlink"/>
                </a:solidFill>
                <a:ea typeface="ＭＳ Ｐゴシック" pitchFamily="50" charset="-128"/>
              </a:rPr>
              <a:t>  Menu of Series of Lectures</a:t>
            </a:r>
            <a:endParaRPr lang="ja-JP" altLang="en-US" b="1" dirty="0">
              <a:solidFill>
                <a:schemeClr val="hlink"/>
              </a:solidFill>
              <a:ea typeface="ＭＳ Ｐゴシック" pitchFamily="50" charset="-128"/>
            </a:endParaRPr>
          </a:p>
        </p:txBody>
      </p:sp>
      <p:sp>
        <p:nvSpPr>
          <p:cNvPr id="512004" name="Text Box 4"/>
          <p:cNvSpPr txBox="1">
            <a:spLocks noChangeArrowheads="1"/>
          </p:cNvSpPr>
          <p:nvPr/>
        </p:nvSpPr>
        <p:spPr bwMode="auto">
          <a:xfrm>
            <a:off x="179388" y="1124744"/>
            <a:ext cx="8713787" cy="545380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  <a:extLst/>
        </p:spPr>
        <p:txBody>
          <a:bodyPr>
            <a:spAutoFit/>
          </a:bodyPr>
          <a:lstStyle>
            <a:lvl1pPr marL="609600" indent="-609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1066800" indent="-609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524000" indent="-609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981200" indent="-609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438400" indent="-609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8956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352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810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67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b="1" u="sng" dirty="0" smtClean="0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Part I(-</a:t>
            </a:r>
            <a:r>
              <a:rPr lang="en-US" altLang="ja-JP" b="1" u="sng" dirty="0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1</a:t>
            </a:r>
            <a:r>
              <a:rPr lang="en-US" altLang="ja-JP" b="1" u="sng" dirty="0" smtClean="0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 and –2)</a:t>
            </a:r>
            <a:endParaRPr lang="en-US" altLang="ja-JP" b="1" u="sng" dirty="0">
              <a:solidFill>
                <a:srgbClr val="FF0000"/>
              </a:solidFill>
              <a:latin typeface="Tahoma" pitchFamily="34" charset="0"/>
              <a:ea typeface="ＭＳ Ｐ明朝" pitchFamily="18" charset="-128"/>
            </a:endParaRPr>
          </a:p>
          <a:p>
            <a:pPr>
              <a:spcBef>
                <a:spcPct val="20000"/>
              </a:spcBef>
            </a:pPr>
            <a:r>
              <a:rPr lang="en-US" altLang="ja-JP" sz="2000" b="1" dirty="0">
                <a:latin typeface="Tahoma" pitchFamily="34" charset="0"/>
                <a:ea typeface="ＭＳ Ｐ明朝" pitchFamily="18" charset="-128"/>
              </a:rPr>
              <a:t>1</a:t>
            </a:r>
            <a:r>
              <a:rPr lang="en-US" altLang="ja-JP" sz="2000" b="1" dirty="0" smtClean="0">
                <a:latin typeface="Tahoma" pitchFamily="34" charset="0"/>
                <a:ea typeface="ＭＳ Ｐ明朝" pitchFamily="18" charset="-128"/>
              </a:rPr>
              <a:t>.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  </a:t>
            </a:r>
            <a:r>
              <a:rPr lang="en-US" altLang="ja-JP" sz="2000" b="1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Having  a Glimpse of Topics during 1960</a:t>
            </a:r>
            <a:r>
              <a:rPr lang="en-US" altLang="ja-JP" sz="2000" b="1" dirty="0">
                <a:solidFill>
                  <a:srgbClr val="0000FF"/>
                </a:solidFill>
                <a:latin typeface="ＭＳ Ｐ明朝"/>
                <a:ea typeface="ＭＳ Ｐ明朝" pitchFamily="18" charset="-128"/>
              </a:rPr>
              <a:t>’</a:t>
            </a:r>
            <a:r>
              <a:rPr lang="en-US" altLang="ja-JP" sz="2000" b="1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s and 1970</a:t>
            </a:r>
            <a:r>
              <a:rPr lang="en-US" altLang="ja-JP" sz="2000" b="1" dirty="0">
                <a:solidFill>
                  <a:srgbClr val="0000FF"/>
                </a:solidFill>
                <a:latin typeface="ＭＳ Ｐ明朝"/>
                <a:ea typeface="ＭＳ Ｐ明朝" pitchFamily="18" charset="-128"/>
              </a:rPr>
              <a:t>’</a:t>
            </a:r>
            <a:r>
              <a:rPr lang="en-US" altLang="ja-JP" sz="2000" b="1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s</a:t>
            </a:r>
          </a:p>
          <a:p>
            <a:pPr>
              <a:spcBef>
                <a:spcPct val="20000"/>
              </a:spcBef>
            </a:pPr>
            <a:r>
              <a:rPr lang="en-US" altLang="ja-JP" sz="2000" b="1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    </a:t>
            </a:r>
            <a:r>
              <a:rPr lang="en-US" altLang="ja-JP" sz="2000" b="1" dirty="0">
                <a:latin typeface="Tahoma" pitchFamily="34" charset="0"/>
                <a:ea typeface="ＭＳ Ｐ明朝" pitchFamily="18" charset="-128"/>
              </a:rPr>
              <a:t>(</a:t>
            </a:r>
            <a:r>
              <a:rPr lang="en-US" altLang="ja-JP" sz="2000" b="1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from the viewpoint of a Master and Doctor student</a:t>
            </a:r>
            <a:r>
              <a:rPr lang="en-US" altLang="ja-JP" sz="2000" b="1" dirty="0">
                <a:latin typeface="Tahoma" pitchFamily="34" charset="0"/>
                <a:ea typeface="ＭＳ Ｐ明朝" pitchFamily="18" charset="-128"/>
              </a:rPr>
              <a:t> (H.S))</a:t>
            </a:r>
          </a:p>
          <a:p>
            <a:pPr>
              <a:spcBef>
                <a:spcPct val="20000"/>
              </a:spcBef>
            </a:pPr>
            <a:r>
              <a:rPr lang="en-US" altLang="ja-JP" sz="2000" dirty="0">
                <a:latin typeface="Tahoma" pitchFamily="34" charset="0"/>
                <a:ea typeface="ＭＳ Ｐ明朝" pitchFamily="18" charset="-128"/>
              </a:rPr>
              <a:t>  </a:t>
            </a:r>
            <a:r>
              <a:rPr lang="en-US" altLang="ja-JP" sz="2000" b="1" dirty="0">
                <a:latin typeface="Tahoma" pitchFamily="34" charset="0"/>
                <a:ea typeface="ＭＳ Ｐ明朝" pitchFamily="18" charset="-128"/>
              </a:rPr>
              <a:t>~ Discover new things by studying the past through </a:t>
            </a:r>
          </a:p>
          <a:p>
            <a:pPr>
              <a:spcBef>
                <a:spcPct val="20000"/>
              </a:spcBef>
            </a:pPr>
            <a:r>
              <a:rPr lang="en-US" altLang="ja-JP" sz="2000" b="1" dirty="0">
                <a:latin typeface="Tahoma" pitchFamily="34" charset="0"/>
                <a:ea typeface="ＭＳ Ｐ明朝" pitchFamily="18" charset="-128"/>
              </a:rPr>
              <a:t>      scrutiny of the old~</a:t>
            </a:r>
            <a:r>
              <a:rPr lang="ja-JP" altLang="en-US" b="1" dirty="0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（ 温故知新</a:t>
            </a:r>
            <a:r>
              <a:rPr lang="ja-JP" altLang="en-US" sz="2000" b="1" dirty="0" smtClean="0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）</a:t>
            </a:r>
            <a:endParaRPr lang="ja-JP" altLang="en-US" sz="2000" b="1" dirty="0">
              <a:solidFill>
                <a:schemeClr val="hlink"/>
              </a:solidFill>
              <a:latin typeface="Tahoma" pitchFamily="34" charset="0"/>
              <a:ea typeface="ＭＳ Ｐ明朝" pitchFamily="18" charset="-128"/>
            </a:endParaRPr>
          </a:p>
          <a:p>
            <a:pPr>
              <a:spcBef>
                <a:spcPct val="20000"/>
              </a:spcBef>
            </a:pPr>
            <a:r>
              <a:rPr lang="en-US" altLang="ja-JP" sz="2000" b="1" dirty="0" smtClean="0">
                <a:latin typeface="Tahoma" pitchFamily="34" charset="0"/>
                <a:ea typeface="ＭＳ Ｐ明朝" pitchFamily="18" charset="-128"/>
              </a:rPr>
              <a:t>2.</a:t>
            </a:r>
            <a:r>
              <a:rPr lang="en-US" altLang="ja-JP" sz="2000" dirty="0" smtClean="0">
                <a:latin typeface="Tahoma" pitchFamily="34" charset="0"/>
                <a:ea typeface="ＭＳ Ｐ明朝" pitchFamily="18" charset="-128"/>
              </a:rPr>
              <a:t>  </a:t>
            </a:r>
            <a:r>
              <a:rPr lang="en-US" altLang="ja-JP" sz="2000" b="1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Overview of Local and Nonlocal Analysis of Plasma Waves</a:t>
            </a:r>
          </a:p>
          <a:p>
            <a:pPr>
              <a:spcBef>
                <a:spcPct val="20000"/>
              </a:spcBef>
            </a:pPr>
            <a:r>
              <a:rPr lang="ja-JP" altLang="en-US" sz="2000" b="1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　　　</a:t>
            </a:r>
            <a:r>
              <a:rPr lang="en-US" altLang="ja-JP" sz="2000" b="1" dirty="0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Comparison between Experimental Observations and Theory </a:t>
            </a:r>
            <a:r>
              <a:rPr lang="en-US" altLang="ja-JP" sz="2000" b="1" dirty="0" smtClean="0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Predictions</a:t>
            </a:r>
          </a:p>
          <a:p>
            <a:pPr>
              <a:spcBef>
                <a:spcPct val="20000"/>
              </a:spcBef>
            </a:pPr>
            <a:endParaRPr lang="en-US" altLang="ja-JP" sz="2000" b="1" dirty="0" smtClean="0">
              <a:solidFill>
                <a:schemeClr val="hlink"/>
              </a:solidFill>
              <a:latin typeface="Tahoma" pitchFamily="34" charset="0"/>
              <a:ea typeface="ＭＳ Ｐ明朝" pitchFamily="18" charset="-128"/>
            </a:endParaRPr>
          </a:p>
          <a:p>
            <a:pPr>
              <a:spcBef>
                <a:spcPct val="20000"/>
              </a:spcBef>
            </a:pPr>
            <a:r>
              <a:rPr lang="en-US" altLang="ja-JP" b="1" u="sng" dirty="0" smtClean="0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Part II(-1 and -2)</a:t>
            </a:r>
            <a:endParaRPr lang="en-US" altLang="ja-JP" b="1" u="sng" dirty="0">
              <a:solidFill>
                <a:schemeClr val="hlink"/>
              </a:solidFill>
              <a:latin typeface="Tahoma" pitchFamily="34" charset="0"/>
              <a:ea typeface="ＭＳ Ｐ明朝" pitchFamily="18" charset="-128"/>
            </a:endParaRPr>
          </a:p>
          <a:p>
            <a:pPr>
              <a:spcBef>
                <a:spcPct val="20000"/>
              </a:spcBef>
            </a:pPr>
            <a:r>
              <a:rPr lang="en-US" altLang="ja-JP" sz="2000" b="1" dirty="0">
                <a:latin typeface="Tahoma" pitchFamily="34" charset="0"/>
                <a:ea typeface="ＭＳ Ｐ明朝" pitchFamily="18" charset="-128"/>
              </a:rPr>
              <a:t>3</a:t>
            </a:r>
            <a:r>
              <a:rPr lang="en-US" altLang="ja-JP" sz="2000" b="1" dirty="0" smtClean="0">
                <a:latin typeface="Tahoma" pitchFamily="34" charset="0"/>
                <a:ea typeface="ＭＳ Ｐ明朝" pitchFamily="18" charset="-128"/>
              </a:rPr>
              <a:t>.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Stabilization (Control) of Instabilities and/or Fluctuations in Plasmas ( due to </a:t>
            </a:r>
            <a:r>
              <a:rPr lang="en-US" altLang="ja-JP" sz="2000" b="1" dirty="0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Velocity Shear effect</a:t>
            </a:r>
            <a:r>
              <a:rPr lang="en-US" altLang="ja-JP" sz="2000" b="1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and </a:t>
            </a:r>
            <a:r>
              <a:rPr lang="en-US" altLang="ja-JP" sz="2000" b="1" dirty="0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PM Force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)</a:t>
            </a:r>
          </a:p>
          <a:p>
            <a:pPr>
              <a:spcBef>
                <a:spcPct val="20000"/>
              </a:spcBef>
            </a:pPr>
            <a:endParaRPr lang="en-US" altLang="ja-JP" sz="2000" b="1" dirty="0">
              <a:solidFill>
                <a:srgbClr val="0000FF"/>
              </a:solidFill>
              <a:latin typeface="Tahoma" pitchFamily="34" charset="0"/>
              <a:ea typeface="ＭＳ Ｐ明朝" pitchFamily="18" charset="-128"/>
            </a:endParaRPr>
          </a:p>
          <a:p>
            <a:pPr>
              <a:spcBef>
                <a:spcPct val="20000"/>
              </a:spcBef>
            </a:pPr>
            <a:r>
              <a:rPr lang="en-US" altLang="ja-JP" sz="2000" b="1" dirty="0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4</a:t>
            </a:r>
            <a:r>
              <a:rPr lang="en-US" altLang="ja-JP" sz="2000" b="1" dirty="0" smtClean="0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.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Mathematical Method(Tool) and its Application to Nonlinear Phenomena( Brief View of Nonlinear Wave Theories)</a:t>
            </a:r>
          </a:p>
          <a:p>
            <a:pPr>
              <a:spcBef>
                <a:spcPct val="20000"/>
              </a:spcBef>
            </a:pPr>
            <a:r>
              <a:rPr lang="en-US" altLang="ja-JP" sz="2000" b="1" dirty="0" smtClean="0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5.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Some Topics associated with Zonal Flow and GAM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04800"/>
            <a:ext cx="7761287" cy="838200"/>
          </a:xfrm>
        </p:spPr>
        <p:txBody>
          <a:bodyPr/>
          <a:lstStyle/>
          <a:p>
            <a:r>
              <a:rPr lang="en-US" altLang="ja-JP" sz="2400">
                <a:latin typeface="Century" pitchFamily="18" charset="0"/>
              </a:rPr>
              <a:t>   Comment on </a:t>
            </a:r>
            <a:r>
              <a:rPr lang="en-US" altLang="ja-JP" sz="2400" b="1">
                <a:solidFill>
                  <a:schemeClr val="hlink"/>
                </a:solidFill>
                <a:latin typeface="Century" pitchFamily="18" charset="0"/>
              </a:rPr>
              <a:t>Analytical Tools to solve Burgers Equ.</a:t>
            </a:r>
            <a:r>
              <a:rPr lang="en-US" altLang="ja-JP" sz="2400">
                <a:latin typeface="Century" pitchFamily="18" charset="0"/>
              </a:rPr>
              <a:t/>
            </a:r>
            <a:br>
              <a:rPr lang="en-US" altLang="ja-JP" sz="2400">
                <a:latin typeface="Century" pitchFamily="18" charset="0"/>
              </a:rPr>
            </a:br>
            <a:r>
              <a:rPr lang="en-US" altLang="ja-JP" sz="2400">
                <a:latin typeface="Century" pitchFamily="18" charset="0"/>
              </a:rPr>
              <a:t>                   </a:t>
            </a:r>
            <a:r>
              <a:rPr lang="en-US" altLang="ja-JP" sz="2400" b="1">
                <a:latin typeface="Century" pitchFamily="18" charset="0"/>
              </a:rPr>
              <a:t>~Hopf-Cole  Transformation~</a:t>
            </a:r>
            <a:endParaRPr lang="en-US" altLang="ja-JP" sz="2400">
              <a:latin typeface="Century" pitchFamily="18" charset="0"/>
            </a:endParaRPr>
          </a:p>
        </p:txBody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219200"/>
            <a:ext cx="8964612" cy="4876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ja-JP" sz="2000" b="1">
                <a:solidFill>
                  <a:srgbClr val="0000FF"/>
                </a:solidFill>
              </a:rPr>
              <a:t># </a:t>
            </a:r>
            <a:r>
              <a:rPr lang="en-US" altLang="ja-JP" sz="2000" b="1" u="sng">
                <a:solidFill>
                  <a:srgbClr val="0000FF"/>
                </a:solidFill>
              </a:rPr>
              <a:t>Burgers Equation</a:t>
            </a:r>
            <a:endParaRPr lang="en-US" altLang="ja-JP" sz="2000" b="1">
              <a:solidFill>
                <a:srgbClr val="0000FF"/>
              </a:solidFill>
            </a:endParaRPr>
          </a:p>
          <a:p>
            <a:pPr>
              <a:buFont typeface="Wingdings" pitchFamily="2" charset="2"/>
              <a:buNone/>
            </a:pPr>
            <a:endParaRPr lang="en-US" altLang="ja-JP" sz="2000" b="1">
              <a:solidFill>
                <a:srgbClr val="0000FF"/>
              </a:solidFill>
            </a:endParaRPr>
          </a:p>
        </p:txBody>
      </p:sp>
      <p:graphicFrame>
        <p:nvGraphicFramePr>
          <p:cNvPr id="733188" name="Object 4"/>
          <p:cNvGraphicFramePr>
            <a:graphicFrameLocks noChangeAspect="1"/>
          </p:cNvGraphicFramePr>
          <p:nvPr/>
        </p:nvGraphicFramePr>
        <p:xfrm>
          <a:off x="2057400" y="1676400"/>
          <a:ext cx="3429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679" name="数式" r:id="rId4" imgW="1117600" imgH="177800" progId="Equation.3">
                  <p:embed/>
                </p:oleObj>
              </mc:Choice>
              <mc:Fallback>
                <p:oleObj name="数式" r:id="rId4" imgW="1117600" imgH="177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676400"/>
                        <a:ext cx="3429000" cy="4572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3189" name="Text Box 5"/>
          <p:cNvSpPr txBox="1">
            <a:spLocks noChangeArrowheads="1"/>
          </p:cNvSpPr>
          <p:nvPr/>
        </p:nvSpPr>
        <p:spPr bwMode="auto">
          <a:xfrm>
            <a:off x="2498724" y="2209800"/>
            <a:ext cx="1281187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ja-JP" sz="1800" dirty="0" smtClean="0">
                <a:solidFill>
                  <a:schemeClr val="hlink"/>
                </a:solidFill>
              </a:rPr>
              <a:t>nonlinear</a:t>
            </a:r>
            <a:endParaRPr lang="en-US" altLang="ja-JP" sz="2000" dirty="0"/>
          </a:p>
        </p:txBody>
      </p:sp>
      <p:sp>
        <p:nvSpPr>
          <p:cNvPr id="733190" name="Text Box 6"/>
          <p:cNvSpPr txBox="1">
            <a:spLocks noChangeArrowheads="1"/>
          </p:cNvSpPr>
          <p:nvPr/>
        </p:nvSpPr>
        <p:spPr bwMode="auto">
          <a:xfrm>
            <a:off x="3946525" y="2209800"/>
            <a:ext cx="1027113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1800">
                <a:solidFill>
                  <a:schemeClr val="hlink"/>
                </a:solidFill>
              </a:rPr>
              <a:t>viscosity</a:t>
            </a:r>
            <a:endParaRPr lang="en-US" altLang="ja-JP" sz="2000"/>
          </a:p>
        </p:txBody>
      </p:sp>
      <p:sp>
        <p:nvSpPr>
          <p:cNvPr id="733191" name="Rectangle 7"/>
          <p:cNvSpPr>
            <a:spLocks noChangeArrowheads="1"/>
          </p:cNvSpPr>
          <p:nvPr/>
        </p:nvSpPr>
        <p:spPr bwMode="auto">
          <a:xfrm>
            <a:off x="0" y="2667000"/>
            <a:ext cx="899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>
                <a:solidFill>
                  <a:srgbClr val="009900"/>
                </a:solidFill>
                <a:latin typeface="ＭＳ Ｐ明朝"/>
              </a:rPr>
              <a:t>“</a:t>
            </a:r>
            <a:r>
              <a:rPr lang="en-US" altLang="ja-JP" sz="2000">
                <a:solidFill>
                  <a:srgbClr val="009900"/>
                </a:solidFill>
              </a:rPr>
              <a:t>Nonlinear eq. may be reduced to linear eq. by </a:t>
            </a:r>
            <a:r>
              <a:rPr lang="en-US" altLang="ja-JP" sz="2000" b="1">
                <a:solidFill>
                  <a:schemeClr val="hlink"/>
                </a:solidFill>
              </a:rPr>
              <a:t>nonlinear transformation</a:t>
            </a:r>
            <a:r>
              <a:rPr lang="en-US" altLang="ja-JP" sz="2000">
                <a:solidFill>
                  <a:schemeClr val="hlink"/>
                </a:solidFill>
                <a:latin typeface="ＭＳ Ｐ明朝"/>
              </a:rPr>
              <a:t>”</a:t>
            </a:r>
            <a:endParaRPr lang="en-US" altLang="ja-JP" sz="2000">
              <a:solidFill>
                <a:srgbClr val="009900"/>
              </a:solidFill>
            </a:endParaRPr>
          </a:p>
        </p:txBody>
      </p:sp>
      <p:graphicFrame>
        <p:nvGraphicFramePr>
          <p:cNvPr id="733192" name="Object 8"/>
          <p:cNvGraphicFramePr>
            <a:graphicFrameLocks noChangeAspect="1"/>
          </p:cNvGraphicFramePr>
          <p:nvPr/>
        </p:nvGraphicFramePr>
        <p:xfrm>
          <a:off x="533400" y="3352800"/>
          <a:ext cx="25146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680" name="数式" r:id="rId6" imgW="1016000" imgH="368300" progId="Equation.3">
                  <p:embed/>
                </p:oleObj>
              </mc:Choice>
              <mc:Fallback>
                <p:oleObj name="数式" r:id="rId6" imgW="1016000" imgH="368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352800"/>
                        <a:ext cx="2514600" cy="641350"/>
                      </a:xfrm>
                      <a:prstGeom prst="rect">
                        <a:avLst/>
                      </a:prstGeom>
                      <a:solidFill>
                        <a:srgbClr val="0099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3193" name="Text Box 9"/>
          <p:cNvSpPr txBox="1">
            <a:spLocks noChangeArrowheads="1"/>
          </p:cNvSpPr>
          <p:nvPr/>
        </p:nvSpPr>
        <p:spPr bwMode="auto">
          <a:xfrm>
            <a:off x="3489325" y="3460750"/>
            <a:ext cx="1268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b="1"/>
              <a:t>--------&gt;</a:t>
            </a:r>
            <a:endParaRPr lang="en-US" altLang="ja-JP" sz="2000"/>
          </a:p>
        </p:txBody>
      </p:sp>
      <p:graphicFrame>
        <p:nvGraphicFramePr>
          <p:cNvPr id="733194" name="Object 10"/>
          <p:cNvGraphicFramePr>
            <a:graphicFrameLocks noChangeAspect="1"/>
          </p:cNvGraphicFramePr>
          <p:nvPr/>
        </p:nvGraphicFramePr>
        <p:xfrm>
          <a:off x="5105400" y="3429000"/>
          <a:ext cx="16764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681" name="数式" r:id="rId8" imgW="546100" imgH="177800" progId="Equation.3">
                  <p:embed/>
                </p:oleObj>
              </mc:Choice>
              <mc:Fallback>
                <p:oleObj name="数式" r:id="rId8" imgW="546100" imgH="1778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429000"/>
                        <a:ext cx="1676400" cy="40481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3195" name="Text Box 11"/>
          <p:cNvSpPr txBox="1">
            <a:spLocks noChangeArrowheads="1"/>
          </p:cNvSpPr>
          <p:nvPr/>
        </p:nvSpPr>
        <p:spPr bwMode="auto">
          <a:xfrm>
            <a:off x="6994525" y="3460750"/>
            <a:ext cx="1758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>
                <a:solidFill>
                  <a:schemeClr val="hlink"/>
                </a:solidFill>
              </a:rPr>
              <a:t>Heat equation</a:t>
            </a:r>
            <a:endParaRPr lang="en-US" altLang="ja-JP" sz="2000"/>
          </a:p>
        </p:txBody>
      </p:sp>
      <p:graphicFrame>
        <p:nvGraphicFramePr>
          <p:cNvPr id="733196" name="Object 12"/>
          <p:cNvGraphicFramePr>
            <a:graphicFrameLocks noChangeAspect="1"/>
          </p:cNvGraphicFramePr>
          <p:nvPr/>
        </p:nvGraphicFramePr>
        <p:xfrm>
          <a:off x="990600" y="4014788"/>
          <a:ext cx="58674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682" name="数式" r:id="rId10" imgW="3352800" imgH="457200" progId="Equation.3">
                  <p:embed/>
                </p:oleObj>
              </mc:Choice>
              <mc:Fallback>
                <p:oleObj name="数式" r:id="rId10" imgW="3352800" imgH="457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014788"/>
                        <a:ext cx="5867400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3197" name="Object 13"/>
          <p:cNvGraphicFramePr>
            <a:graphicFrameLocks noChangeAspect="1"/>
          </p:cNvGraphicFramePr>
          <p:nvPr/>
        </p:nvGraphicFramePr>
        <p:xfrm>
          <a:off x="1219200" y="4800600"/>
          <a:ext cx="67818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683" name="数式" r:id="rId12" imgW="3276600" imgH="863600" progId="Equation.3">
                  <p:embed/>
                </p:oleObj>
              </mc:Choice>
              <mc:Fallback>
                <p:oleObj name="数式" r:id="rId12" imgW="3276600" imgH="863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800600"/>
                        <a:ext cx="67818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3198" name="Text Box 14"/>
          <p:cNvSpPr txBox="1">
            <a:spLocks noChangeArrowheads="1"/>
          </p:cNvSpPr>
          <p:nvPr/>
        </p:nvSpPr>
        <p:spPr bwMode="auto">
          <a:xfrm>
            <a:off x="609600" y="5975350"/>
            <a:ext cx="7391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solidFill>
                  <a:srgbClr val="0000FF"/>
                </a:solidFill>
              </a:rPr>
              <a:t>How to solve nonlinear diff. eq. depends on how to find </a:t>
            </a:r>
          </a:p>
          <a:p>
            <a:r>
              <a:rPr lang="en-US" altLang="ja-JP" sz="2000" b="1">
                <a:solidFill>
                  <a:srgbClr val="0000FF"/>
                </a:solidFill>
              </a:rPr>
              <a:t>nonlinear transformation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697111" y="476672"/>
            <a:ext cx="8208962" cy="863600"/>
          </a:xfrm>
        </p:spPr>
        <p:txBody>
          <a:bodyPr/>
          <a:lstStyle/>
          <a:p>
            <a:r>
              <a:rPr lang="en-US" altLang="ja-JP" dirty="0">
                <a:solidFill>
                  <a:schemeClr val="hlink"/>
                </a:solidFill>
              </a:rPr>
              <a:t>Recent Progress in Studies of Zonal Flow </a:t>
            </a:r>
            <a:br>
              <a:rPr lang="en-US" altLang="ja-JP" dirty="0">
                <a:solidFill>
                  <a:schemeClr val="hlink"/>
                </a:solidFill>
              </a:rPr>
            </a:br>
            <a:r>
              <a:rPr lang="en-US" altLang="ja-JP" dirty="0">
                <a:solidFill>
                  <a:schemeClr val="hlink"/>
                </a:solidFill>
              </a:rPr>
              <a:t>                     (continued)</a:t>
            </a:r>
            <a:endParaRPr lang="ja-JP" altLang="en-US" dirty="0">
              <a:solidFill>
                <a:schemeClr val="hlink"/>
              </a:solidFill>
            </a:endParaRPr>
          </a:p>
        </p:txBody>
      </p:sp>
      <p:sp>
        <p:nvSpPr>
          <p:cNvPr id="73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8642350" cy="53276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ja-JP" sz="2400"/>
              <a:t>#</a:t>
            </a:r>
            <a:r>
              <a:rPr lang="en-US" altLang="ja-JP" sz="2400" u="sng">
                <a:solidFill>
                  <a:srgbClr val="0000FF"/>
                </a:solidFill>
              </a:rPr>
              <a:t>P.Kaw, R.Singh and P.H.Diamond(2002):</a:t>
            </a:r>
          </a:p>
          <a:p>
            <a:pPr>
              <a:buFont typeface="Wingdings" pitchFamily="2" charset="2"/>
              <a:buNone/>
            </a:pPr>
            <a:r>
              <a:rPr lang="en-US" altLang="ja-JP" sz="2400"/>
              <a:t> Coherent nonlinear structure of drift wave turbulence</a:t>
            </a:r>
          </a:p>
          <a:p>
            <a:pPr>
              <a:buFont typeface="Wingdings" pitchFamily="2" charset="2"/>
              <a:buNone/>
            </a:pPr>
            <a:r>
              <a:rPr lang="en-US" altLang="ja-JP" sz="2400"/>
              <a:t> modulated by Z.F</a:t>
            </a:r>
          </a:p>
          <a:p>
            <a:pPr>
              <a:buFont typeface="Wingdings" pitchFamily="2" charset="2"/>
              <a:buNone/>
            </a:pPr>
            <a:r>
              <a:rPr lang="en-US" altLang="ja-JP" sz="2400"/>
              <a:t>-</a:t>
            </a:r>
            <a:r>
              <a:rPr lang="en-US" altLang="ja-JP" sz="2400">
                <a:sym typeface="Wingdings" pitchFamily="2" charset="2"/>
              </a:rPr>
              <a:t> Drift wave turbulence can sustain coherent, radially propagating  envelop structures such as </a:t>
            </a:r>
            <a:r>
              <a:rPr lang="en-US" altLang="ja-JP" sz="2400" b="1">
                <a:solidFill>
                  <a:schemeClr val="hlink"/>
                </a:solidFill>
                <a:latin typeface="Times New Roman"/>
                <a:sym typeface="Wingdings" pitchFamily="2" charset="2"/>
              </a:rPr>
              <a:t>“</a:t>
            </a:r>
            <a:r>
              <a:rPr lang="en-US" altLang="ja-JP" sz="2400" b="1">
                <a:solidFill>
                  <a:schemeClr val="hlink"/>
                </a:solidFill>
                <a:sym typeface="Wingdings" pitchFamily="2" charset="2"/>
              </a:rPr>
              <a:t>soliton</a:t>
            </a:r>
            <a:r>
              <a:rPr lang="en-US" altLang="ja-JP" sz="2400" b="1">
                <a:solidFill>
                  <a:schemeClr val="hlink"/>
                </a:solidFill>
                <a:latin typeface="Times New Roman"/>
                <a:sym typeface="Wingdings" pitchFamily="2" charset="2"/>
              </a:rPr>
              <a:t>”</a:t>
            </a:r>
            <a:r>
              <a:rPr lang="en-US" altLang="ja-JP" sz="2400" b="1">
                <a:solidFill>
                  <a:schemeClr val="hlink"/>
                </a:solidFill>
                <a:sym typeface="Wingdings" pitchFamily="2" charset="2"/>
              </a:rPr>
              <a:t>, </a:t>
            </a:r>
            <a:r>
              <a:rPr lang="en-US" altLang="ja-JP" sz="2400" b="1">
                <a:solidFill>
                  <a:schemeClr val="hlink"/>
                </a:solidFill>
                <a:latin typeface="Times New Roman"/>
                <a:sym typeface="Wingdings" pitchFamily="2" charset="2"/>
              </a:rPr>
              <a:t>“</a:t>
            </a:r>
            <a:r>
              <a:rPr lang="en-US" altLang="ja-JP" sz="2400" b="1">
                <a:solidFill>
                  <a:schemeClr val="hlink"/>
                </a:solidFill>
                <a:sym typeface="Wingdings" pitchFamily="2" charset="2"/>
              </a:rPr>
              <a:t>shock</a:t>
            </a:r>
            <a:r>
              <a:rPr lang="en-US" altLang="ja-JP" sz="2400" b="1">
                <a:solidFill>
                  <a:schemeClr val="hlink"/>
                </a:solidFill>
                <a:latin typeface="Times New Roman"/>
                <a:sym typeface="Wingdings" pitchFamily="2" charset="2"/>
              </a:rPr>
              <a:t>”</a:t>
            </a:r>
            <a:r>
              <a:rPr lang="en-US" altLang="ja-JP" sz="2400" b="1">
                <a:solidFill>
                  <a:schemeClr val="hlink"/>
                </a:solidFill>
                <a:sym typeface="Wingdings" pitchFamily="2" charset="2"/>
              </a:rPr>
              <a:t>,</a:t>
            </a:r>
            <a:r>
              <a:rPr lang="en-US" altLang="ja-JP" sz="2400" b="1">
                <a:solidFill>
                  <a:schemeClr val="hlink"/>
                </a:solidFill>
                <a:latin typeface="Times New Roman"/>
                <a:sym typeface="Wingdings" pitchFamily="2" charset="2"/>
              </a:rPr>
              <a:t>“</a:t>
            </a:r>
            <a:r>
              <a:rPr lang="en-US" altLang="ja-JP" sz="2400" b="1">
                <a:solidFill>
                  <a:schemeClr val="hlink"/>
                </a:solidFill>
                <a:sym typeface="Wingdings" pitchFamily="2" charset="2"/>
              </a:rPr>
              <a:t> wave trains</a:t>
            </a:r>
            <a:r>
              <a:rPr lang="en-US" altLang="ja-JP" sz="2400" b="1">
                <a:solidFill>
                  <a:schemeClr val="hlink"/>
                </a:solidFill>
                <a:latin typeface="Times New Roman"/>
                <a:sym typeface="Wingdings" pitchFamily="2" charset="2"/>
              </a:rPr>
              <a:t>”</a:t>
            </a:r>
            <a:r>
              <a:rPr lang="en-US" altLang="ja-JP" sz="2400" b="1">
                <a:solidFill>
                  <a:schemeClr val="hlink"/>
                </a:solidFill>
                <a:sym typeface="Wingdings" pitchFamily="2" charset="2"/>
              </a:rPr>
              <a:t>,</a:t>
            </a:r>
            <a:r>
              <a:rPr lang="en-US" altLang="ja-JP" sz="2400">
                <a:sym typeface="Wingdings" pitchFamily="2" charset="2"/>
              </a:rPr>
              <a:t>etc.</a:t>
            </a:r>
            <a:endParaRPr lang="ja-JP" altLang="en-US" sz="2400">
              <a:ea typeface="ＭＳ Ｐゴシック" pitchFamily="50" charset="-128"/>
            </a:endParaRPr>
          </a:p>
        </p:txBody>
      </p:sp>
      <p:graphicFrame>
        <p:nvGraphicFramePr>
          <p:cNvPr id="73523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39750" y="4221163"/>
          <a:ext cx="439578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35" name="数式" r:id="rId3" imgW="1803240" imgH="228600" progId="Equation.3">
                  <p:embed/>
                </p:oleObj>
              </mc:Choice>
              <mc:Fallback>
                <p:oleObj name="数式" r:id="rId3" imgW="180324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221163"/>
                        <a:ext cx="439578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5237" name="Text Box 5"/>
          <p:cNvSpPr txBox="1">
            <a:spLocks noChangeArrowheads="1"/>
          </p:cNvSpPr>
          <p:nvPr/>
        </p:nvSpPr>
        <p:spPr bwMode="auto">
          <a:xfrm>
            <a:off x="663575" y="45148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pic>
        <p:nvPicPr>
          <p:cNvPr id="735238" name="Picture 6" descr="APFAin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860800"/>
            <a:ext cx="3779838" cy="26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5239" name="Text Box 7"/>
          <p:cNvSpPr txBox="1">
            <a:spLocks noChangeArrowheads="1"/>
          </p:cNvSpPr>
          <p:nvPr/>
        </p:nvSpPr>
        <p:spPr bwMode="auto">
          <a:xfrm>
            <a:off x="5848350" y="44418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35240" name="Object 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011863" y="4470400"/>
          <a:ext cx="6096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36" name="数式" r:id="rId6" imgW="393480" imgH="203040" progId="Equation.3">
                  <p:embed/>
                </p:oleObj>
              </mc:Choice>
              <mc:Fallback>
                <p:oleObj name="数式" r:id="rId6" imgW="39348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4470400"/>
                        <a:ext cx="60960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5241" name="Text Box 9"/>
          <p:cNvSpPr txBox="1">
            <a:spLocks noChangeArrowheads="1"/>
          </p:cNvSpPr>
          <p:nvPr/>
        </p:nvSpPr>
        <p:spPr bwMode="auto">
          <a:xfrm>
            <a:off x="7359650" y="50180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35242" name="Object 10"/>
          <p:cNvGraphicFramePr>
            <a:graphicFrameLocks noChangeAspect="1"/>
          </p:cNvGraphicFramePr>
          <p:nvPr/>
        </p:nvGraphicFramePr>
        <p:xfrm>
          <a:off x="7235825" y="5154613"/>
          <a:ext cx="7207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37" name="数式" r:id="rId8" imgW="393480" imgH="203040" progId="Equation.3">
                  <p:embed/>
                </p:oleObj>
              </mc:Choice>
              <mc:Fallback>
                <p:oleObj name="数式" r:id="rId8" imgW="393480" imgH="203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5154613"/>
                        <a:ext cx="7207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5243" name="Text Box 11"/>
          <p:cNvSpPr txBox="1">
            <a:spLocks noChangeArrowheads="1"/>
          </p:cNvSpPr>
          <p:nvPr/>
        </p:nvSpPr>
        <p:spPr bwMode="auto">
          <a:xfrm>
            <a:off x="376238" y="5157788"/>
            <a:ext cx="3835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Sagdeev Potential Formalism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590897"/>
            <a:ext cx="7239000" cy="677863"/>
          </a:xfrm>
        </p:spPr>
        <p:txBody>
          <a:bodyPr/>
          <a:lstStyle/>
          <a:p>
            <a:r>
              <a:rPr lang="en-US" altLang="ja-JP" sz="2400" b="1" dirty="0">
                <a:solidFill>
                  <a:schemeClr val="hlink"/>
                </a:solidFill>
              </a:rPr>
              <a:t>        Recent Progress in Studies of Zonal Flow </a:t>
            </a:r>
            <a:br>
              <a:rPr lang="en-US" altLang="ja-JP" sz="2400" b="1" dirty="0">
                <a:solidFill>
                  <a:schemeClr val="hlink"/>
                </a:solidFill>
              </a:rPr>
            </a:br>
            <a:r>
              <a:rPr lang="en-US" altLang="ja-JP" sz="2400" b="1" dirty="0">
                <a:solidFill>
                  <a:schemeClr val="hlink"/>
                </a:solidFill>
              </a:rPr>
              <a:t>                                (continued)</a:t>
            </a:r>
            <a:endParaRPr lang="ja-JP" altLang="en-US" sz="2400" b="1" dirty="0">
              <a:solidFill>
                <a:schemeClr val="hlink"/>
              </a:solidFill>
            </a:endParaRPr>
          </a:p>
        </p:txBody>
      </p:sp>
      <p:sp>
        <p:nvSpPr>
          <p:cNvPr id="7362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747763"/>
            <a:ext cx="8713787" cy="24733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ja-JP" sz="2000" b="1">
                <a:solidFill>
                  <a:srgbClr val="0000FF"/>
                </a:solidFill>
              </a:rPr>
              <a:t>K.Itoh, K.Hallatschek, S.Toda, H.Sanuki and S.-I. Itoh</a:t>
            </a:r>
            <a:r>
              <a:rPr lang="en-US" altLang="ja-JP" sz="2000"/>
              <a:t>:</a:t>
            </a:r>
          </a:p>
          <a:p>
            <a:pPr>
              <a:buFont typeface="Wingdings" pitchFamily="2" charset="2"/>
              <a:buNone/>
            </a:pPr>
            <a:r>
              <a:rPr lang="en-US" altLang="ja-JP" sz="2000"/>
              <a:t>J.Phys. Soc. Jpn.</a:t>
            </a:r>
            <a:r>
              <a:rPr lang="en-US" altLang="ja-JP" sz="2000" b="1"/>
              <a:t>73 </a:t>
            </a:r>
            <a:r>
              <a:rPr lang="en-US" altLang="ja-JP" sz="2000"/>
              <a:t>(2004)2921., </a:t>
            </a:r>
            <a:r>
              <a:rPr lang="en-US" altLang="ja-JP" sz="2000" b="1">
                <a:solidFill>
                  <a:schemeClr val="hlink"/>
                </a:solidFill>
                <a:latin typeface="Times New Roman"/>
              </a:rPr>
              <a:t>“</a:t>
            </a:r>
            <a:r>
              <a:rPr lang="en-US" altLang="ja-JP" sz="2000" b="1">
                <a:solidFill>
                  <a:schemeClr val="hlink"/>
                </a:solidFill>
              </a:rPr>
              <a:t> Coherent Structure of Zonal Flow and Nonlinear Saturation</a:t>
            </a:r>
            <a:r>
              <a:rPr lang="en-US" altLang="ja-JP" sz="2000" b="1">
                <a:solidFill>
                  <a:schemeClr val="hlink"/>
                </a:solidFill>
                <a:latin typeface="Times New Roman"/>
              </a:rPr>
              <a:t>”</a:t>
            </a:r>
            <a:endParaRPr lang="en-US" altLang="ja-JP" sz="2000" b="1">
              <a:solidFill>
                <a:schemeClr val="hlink"/>
              </a:solidFill>
            </a:endParaRPr>
          </a:p>
          <a:p>
            <a:pPr>
              <a:buFont typeface="Wingdings" pitchFamily="2" charset="2"/>
              <a:buNone/>
            </a:pPr>
            <a:endParaRPr lang="en-US" altLang="ja-JP" sz="2000" b="1">
              <a:solidFill>
                <a:schemeClr val="hlink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altLang="ja-JP" sz="2000" b="1">
                <a:solidFill>
                  <a:srgbClr val="009900"/>
                </a:solidFill>
              </a:rPr>
              <a:t>Evolution of zonal flow and ambient turbulence</a:t>
            </a:r>
            <a:r>
              <a:rPr lang="en-US" altLang="ja-JP" sz="2000">
                <a:solidFill>
                  <a:srgbClr val="009900"/>
                </a:solidFill>
              </a:rPr>
              <a:t> are given as</a:t>
            </a:r>
          </a:p>
          <a:p>
            <a:pPr>
              <a:buFont typeface="Wingdings" pitchFamily="2" charset="2"/>
              <a:buNone/>
            </a:pPr>
            <a:r>
              <a:rPr lang="en-US" altLang="ja-JP" sz="2000">
                <a:solidFill>
                  <a:srgbClr val="0000FF"/>
                </a:solidFill>
              </a:rPr>
              <a:t>[Smolyakov &amp; Diamond(2000), P. Kaw et al.(2002)]</a:t>
            </a:r>
          </a:p>
          <a:p>
            <a:pPr>
              <a:buFont typeface="Wingdings" pitchFamily="2" charset="2"/>
              <a:buNone/>
            </a:pPr>
            <a:endParaRPr lang="en-US" altLang="ja-JP" sz="2000">
              <a:solidFill>
                <a:schemeClr val="hlink"/>
              </a:solidFill>
            </a:endParaRPr>
          </a:p>
        </p:txBody>
      </p:sp>
      <p:graphicFrame>
        <p:nvGraphicFramePr>
          <p:cNvPr id="736260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23850" y="4005263"/>
          <a:ext cx="7632700" cy="214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757" name="数式" r:id="rId3" imgW="3429000" imgH="1130040" progId="Equation.3">
                  <p:embed/>
                </p:oleObj>
              </mc:Choice>
              <mc:Fallback>
                <p:oleObj name="数式" r:id="rId3" imgW="3429000" imgH="1130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005263"/>
                        <a:ext cx="7632700" cy="214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6261" name="Text Box 5"/>
          <p:cNvSpPr txBox="1">
            <a:spLocks noChangeArrowheads="1"/>
          </p:cNvSpPr>
          <p:nvPr/>
        </p:nvSpPr>
        <p:spPr bwMode="auto">
          <a:xfrm>
            <a:off x="447675" y="37226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sp>
        <p:nvSpPr>
          <p:cNvPr id="736262" name="Text Box 6"/>
          <p:cNvSpPr txBox="1">
            <a:spLocks noChangeArrowheads="1"/>
          </p:cNvSpPr>
          <p:nvPr/>
        </p:nvSpPr>
        <p:spPr bwMode="auto">
          <a:xfrm>
            <a:off x="5632450" y="48021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sp>
        <p:nvSpPr>
          <p:cNvPr id="736263" name="Text Box 7"/>
          <p:cNvSpPr txBox="1">
            <a:spLocks noChangeArrowheads="1"/>
          </p:cNvSpPr>
          <p:nvPr/>
        </p:nvSpPr>
        <p:spPr bwMode="auto">
          <a:xfrm>
            <a:off x="6135688" y="51625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36264" name="Object 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011863" y="4868863"/>
          <a:ext cx="381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758" name="数式" r:id="rId5" imgW="190440" imgH="215640" progId="Equation.3">
                  <p:embed/>
                </p:oleObj>
              </mc:Choice>
              <mc:Fallback>
                <p:oleObj name="数式" r:id="rId5" imgW="190440" imgH="2156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4868863"/>
                        <a:ext cx="381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6265" name="Text Box 9"/>
          <p:cNvSpPr txBox="1">
            <a:spLocks noChangeArrowheads="1"/>
          </p:cNvSpPr>
          <p:nvPr/>
        </p:nvSpPr>
        <p:spPr bwMode="auto">
          <a:xfrm>
            <a:off x="6424613" y="4884738"/>
            <a:ext cx="23590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:</a:t>
            </a:r>
            <a:r>
              <a:rPr lang="en-US" altLang="ja-JP" sz="200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Zonal flow velocity</a:t>
            </a:r>
          </a:p>
        </p:txBody>
      </p:sp>
      <p:sp>
        <p:nvSpPr>
          <p:cNvPr id="736266" name="Text Box 10"/>
          <p:cNvSpPr txBox="1">
            <a:spLocks noChangeArrowheads="1"/>
          </p:cNvSpPr>
          <p:nvPr/>
        </p:nvSpPr>
        <p:spPr bwMode="auto">
          <a:xfrm>
            <a:off x="5919788" y="54514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36267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759" name="数式" r:id="rId7" imgW="114120" imgH="215640" progId="Equation.3">
                  <p:embed/>
                </p:oleObj>
              </mc:Choice>
              <mc:Fallback>
                <p:oleObj name="数式" r:id="rId7" imgW="114120" imgH="215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6268" name="Object 12"/>
          <p:cNvGraphicFramePr>
            <a:graphicFrameLocks noChangeAspect="1"/>
          </p:cNvGraphicFramePr>
          <p:nvPr/>
        </p:nvGraphicFramePr>
        <p:xfrm>
          <a:off x="5940425" y="5373688"/>
          <a:ext cx="4762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760" name="数式" r:id="rId9" imgW="215640" imgH="228600" progId="Equation.3">
                  <p:embed/>
                </p:oleObj>
              </mc:Choice>
              <mc:Fallback>
                <p:oleObj name="数式" r:id="rId9" imgW="21564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5373688"/>
                        <a:ext cx="47625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6269" name="Text Box 13"/>
          <p:cNvSpPr txBox="1">
            <a:spLocks noChangeArrowheads="1"/>
          </p:cNvSpPr>
          <p:nvPr/>
        </p:nvSpPr>
        <p:spPr bwMode="auto">
          <a:xfrm>
            <a:off x="6351588" y="5300663"/>
            <a:ext cx="22082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: </a:t>
            </a:r>
            <a:r>
              <a:rPr lang="en-US" altLang="ja-JP" sz="200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Slow modulation</a:t>
            </a:r>
          </a:p>
          <a:p>
            <a:pPr>
              <a:spcBef>
                <a:spcPct val="20000"/>
              </a:spcBef>
            </a:pPr>
            <a:r>
              <a:rPr lang="en-US" altLang="ja-JP" sz="200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 of drift wave</a:t>
            </a:r>
          </a:p>
        </p:txBody>
      </p:sp>
      <p:graphicFrame>
        <p:nvGraphicFramePr>
          <p:cNvPr id="736270" name="Object 14"/>
          <p:cNvGraphicFramePr>
            <a:graphicFrameLocks noChangeAspect="1"/>
          </p:cNvGraphicFramePr>
          <p:nvPr/>
        </p:nvGraphicFramePr>
        <p:xfrm>
          <a:off x="5795963" y="6059488"/>
          <a:ext cx="576262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761" name="数式" r:id="rId11" imgW="330120" imgH="241200" progId="Equation.3">
                  <p:embed/>
                </p:oleObj>
              </mc:Choice>
              <mc:Fallback>
                <p:oleObj name="数式" r:id="rId11" imgW="330120" imgH="241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6059488"/>
                        <a:ext cx="576262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6271" name="Text Box 15"/>
          <p:cNvSpPr txBox="1">
            <a:spLocks noChangeArrowheads="1"/>
          </p:cNvSpPr>
          <p:nvPr/>
        </p:nvSpPr>
        <p:spPr bwMode="auto">
          <a:xfrm>
            <a:off x="6351588" y="6108700"/>
            <a:ext cx="24939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: </a:t>
            </a:r>
            <a:r>
              <a:rPr lang="en-US" altLang="ja-JP" sz="200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damping rate of ZF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39752" y="4985544"/>
            <a:ext cx="26516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 smtClean="0">
                <a:solidFill>
                  <a:srgbClr val="FF0000"/>
                </a:solidFill>
              </a:rPr>
              <a:t>Reynolds Stress term</a:t>
            </a:r>
            <a:endParaRPr kumimoji="1" lang="ja-JP" altLang="en-US" sz="1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b="1">
                <a:solidFill>
                  <a:schemeClr val="hlink"/>
                </a:solidFill>
              </a:rPr>
              <a:t>     Studies of Zonal Flow [K.Itoh et al.(2004)]</a:t>
            </a:r>
            <a:br>
              <a:rPr lang="en-US" altLang="ja-JP" sz="2400" b="1">
                <a:solidFill>
                  <a:schemeClr val="hlink"/>
                </a:solidFill>
              </a:rPr>
            </a:br>
            <a:r>
              <a:rPr lang="en-US" altLang="ja-JP" sz="2400" b="1">
                <a:solidFill>
                  <a:schemeClr val="hlink"/>
                </a:solidFill>
              </a:rPr>
              <a:t>                           ~continued(2)</a:t>
            </a:r>
            <a:endParaRPr lang="ja-JP" altLang="en-US" sz="2400" b="1">
              <a:solidFill>
                <a:schemeClr val="hlink"/>
              </a:solidFill>
            </a:endParaRPr>
          </a:p>
        </p:txBody>
      </p:sp>
      <p:sp>
        <p:nvSpPr>
          <p:cNvPr id="7372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412875"/>
            <a:ext cx="8569325" cy="46831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ja-JP" sz="2000"/>
              <a:t>#</a:t>
            </a:r>
            <a:r>
              <a:rPr lang="en-US" altLang="ja-JP" sz="2000" b="1"/>
              <a:t>Linear response:</a:t>
            </a:r>
          </a:p>
          <a:p>
            <a:pPr>
              <a:buFont typeface="Wingdings" pitchFamily="2" charset="2"/>
              <a:buNone/>
            </a:pPr>
            <a:endParaRPr lang="en-US" altLang="ja-JP" sz="2000" b="1"/>
          </a:p>
        </p:txBody>
      </p:sp>
      <p:graphicFrame>
        <p:nvGraphicFramePr>
          <p:cNvPr id="737284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23850" y="1916113"/>
          <a:ext cx="4679950" cy="151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120" name="数式" r:id="rId3" imgW="2234880" imgH="660240" progId="Equation.3">
                  <p:embed/>
                </p:oleObj>
              </mc:Choice>
              <mc:Fallback>
                <p:oleObj name="数式" r:id="rId3" imgW="2234880" imgH="660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916113"/>
                        <a:ext cx="4679950" cy="151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285" name="Text Box 5"/>
          <p:cNvSpPr txBox="1">
            <a:spLocks noChangeArrowheads="1"/>
          </p:cNvSpPr>
          <p:nvPr/>
        </p:nvSpPr>
        <p:spPr bwMode="auto">
          <a:xfrm>
            <a:off x="5919788" y="24987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37286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076825" y="2205038"/>
          <a:ext cx="9493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121" name="数式" r:id="rId5" imgW="444240" imgH="203040" progId="Equation.3">
                  <p:embed/>
                </p:oleObj>
              </mc:Choice>
              <mc:Fallback>
                <p:oleObj name="数式" r:id="rId5" imgW="44424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2205038"/>
                        <a:ext cx="9493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287" name="Text Box 7"/>
          <p:cNvSpPr txBox="1">
            <a:spLocks noChangeArrowheads="1"/>
          </p:cNvSpPr>
          <p:nvPr/>
        </p:nvSpPr>
        <p:spPr bwMode="auto">
          <a:xfrm>
            <a:off x="5992813" y="2205038"/>
            <a:ext cx="2466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    : </a:t>
            </a:r>
            <a:r>
              <a:rPr lang="en-US" altLang="ja-JP" sz="2000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zonal flow</a:t>
            </a:r>
          </a:p>
        </p:txBody>
      </p:sp>
      <p:sp>
        <p:nvSpPr>
          <p:cNvPr id="737288" name="Text Box 8"/>
          <p:cNvSpPr txBox="1">
            <a:spLocks noChangeArrowheads="1"/>
          </p:cNvSpPr>
          <p:nvPr/>
        </p:nvSpPr>
        <p:spPr bwMode="auto">
          <a:xfrm>
            <a:off x="5559425" y="32178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37289" name="Object 9"/>
          <p:cNvGraphicFramePr>
            <a:graphicFrameLocks noChangeAspect="1"/>
          </p:cNvGraphicFramePr>
          <p:nvPr/>
        </p:nvGraphicFramePr>
        <p:xfrm>
          <a:off x="5219700" y="2781300"/>
          <a:ext cx="7921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122" name="数式" r:id="rId7" imgW="304560" imgH="228600" progId="Equation.3">
                  <p:embed/>
                </p:oleObj>
              </mc:Choice>
              <mc:Fallback>
                <p:oleObj name="数式" r:id="rId7" imgW="30456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781300"/>
                        <a:ext cx="79216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290" name="Text Box 10"/>
          <p:cNvSpPr txBox="1">
            <a:spLocks noChangeArrowheads="1"/>
          </p:cNvSpPr>
          <p:nvPr/>
        </p:nvSpPr>
        <p:spPr bwMode="auto">
          <a:xfrm>
            <a:off x="6064250" y="2781300"/>
            <a:ext cx="1784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: </a:t>
            </a:r>
            <a:r>
              <a:rPr lang="en-US" altLang="ja-JP" sz="2000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resonance </a:t>
            </a:r>
          </a:p>
          <a:p>
            <a:pPr>
              <a:spcBef>
                <a:spcPct val="20000"/>
              </a:spcBef>
            </a:pPr>
            <a:r>
              <a:rPr lang="en-US" altLang="ja-JP" sz="2000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 broadening</a:t>
            </a:r>
          </a:p>
        </p:txBody>
      </p:sp>
      <p:sp>
        <p:nvSpPr>
          <p:cNvPr id="737291" name="Text Box 11"/>
          <p:cNvSpPr txBox="1">
            <a:spLocks noChangeArrowheads="1"/>
          </p:cNvSpPr>
          <p:nvPr/>
        </p:nvSpPr>
        <p:spPr bwMode="auto">
          <a:xfrm>
            <a:off x="447675" y="42989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37292" name="Object 12"/>
          <p:cNvGraphicFramePr>
            <a:graphicFrameLocks noChangeAspect="1"/>
          </p:cNvGraphicFramePr>
          <p:nvPr/>
        </p:nvGraphicFramePr>
        <p:xfrm>
          <a:off x="468313" y="3789363"/>
          <a:ext cx="345598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123" name="数式" r:id="rId9" imgW="1701720" imgH="228600" progId="Equation.3">
                  <p:embed/>
                </p:oleObj>
              </mc:Choice>
              <mc:Fallback>
                <p:oleObj name="数式" r:id="rId9" imgW="170172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789363"/>
                        <a:ext cx="3455987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293" name="Text Box 13"/>
          <p:cNvSpPr txBox="1">
            <a:spLocks noChangeArrowheads="1"/>
          </p:cNvSpPr>
          <p:nvPr/>
        </p:nvSpPr>
        <p:spPr bwMode="auto">
          <a:xfrm>
            <a:off x="4427538" y="41497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37294" name="Object 14"/>
          <p:cNvGraphicFramePr>
            <a:graphicFrameLocks noChangeAspect="1"/>
          </p:cNvGraphicFramePr>
          <p:nvPr/>
        </p:nvGraphicFramePr>
        <p:xfrm>
          <a:off x="4427538" y="3644900"/>
          <a:ext cx="4249737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124" name="数式" r:id="rId11" imgW="2273040" imgH="482400" progId="Equation.3">
                  <p:embed/>
                </p:oleObj>
              </mc:Choice>
              <mc:Fallback>
                <p:oleObj name="数式" r:id="rId11" imgW="2273040" imgH="4824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3644900"/>
                        <a:ext cx="4249737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295" name="Text Box 15"/>
          <p:cNvSpPr txBox="1">
            <a:spLocks noChangeArrowheads="1"/>
          </p:cNvSpPr>
          <p:nvPr/>
        </p:nvSpPr>
        <p:spPr bwMode="auto">
          <a:xfrm>
            <a:off x="303213" y="5300663"/>
            <a:ext cx="74374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# </a:t>
            </a:r>
            <a:r>
              <a:rPr lang="en-US" altLang="ja-JP" sz="2000" b="1">
                <a:latin typeface="Tahoma" pitchFamily="34" charset="0"/>
                <a:ea typeface="ＭＳ Ｐ明朝" pitchFamily="18" charset="-128"/>
              </a:rPr>
              <a:t>Higher order response from zonal flow ,</a:t>
            </a:r>
            <a:endParaRPr lang="en-US" altLang="ja-JP" sz="2000">
              <a:latin typeface="Tahoma" pitchFamily="34" charset="0"/>
              <a:ea typeface="ＭＳ Ｐ明朝" pitchFamily="18" charset="-128"/>
            </a:endParaRPr>
          </a:p>
        </p:txBody>
      </p:sp>
      <p:sp>
        <p:nvSpPr>
          <p:cNvPr id="737296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ja-JP" altLang="en-US"/>
          </a:p>
        </p:txBody>
      </p:sp>
      <p:graphicFrame>
        <p:nvGraphicFramePr>
          <p:cNvPr id="737297" name="Object 17"/>
          <p:cNvGraphicFramePr>
            <a:graphicFrameLocks noChangeAspect="1"/>
          </p:cNvGraphicFramePr>
          <p:nvPr/>
        </p:nvGraphicFramePr>
        <p:xfrm>
          <a:off x="0" y="0"/>
          <a:ext cx="19050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125" name="数式" r:id="rId13" imgW="190335" imgH="215713" progId="Equation.3">
                  <p:embed/>
                </p:oleObj>
              </mc:Choice>
              <mc:Fallback>
                <p:oleObj name="数式" r:id="rId13" imgW="190335" imgH="215713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0500" cy="21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298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ja-JP" altLang="en-US"/>
          </a:p>
        </p:txBody>
      </p:sp>
      <p:graphicFrame>
        <p:nvGraphicFramePr>
          <p:cNvPr id="737299" name="Object 19"/>
          <p:cNvGraphicFramePr>
            <a:graphicFrameLocks noChangeAspect="1"/>
          </p:cNvGraphicFramePr>
          <p:nvPr/>
        </p:nvGraphicFramePr>
        <p:xfrm>
          <a:off x="0" y="0"/>
          <a:ext cx="19050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126" name="数式" r:id="rId15" imgW="190335" imgH="215713" progId="Equation.3">
                  <p:embed/>
                </p:oleObj>
              </mc:Choice>
              <mc:Fallback>
                <p:oleObj name="数式" r:id="rId15" imgW="190335" imgH="215713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0500" cy="21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00" name="Text Box 20"/>
          <p:cNvSpPr txBox="1">
            <a:spLocks noChangeArrowheads="1"/>
          </p:cNvSpPr>
          <p:nvPr/>
        </p:nvSpPr>
        <p:spPr bwMode="auto">
          <a:xfrm>
            <a:off x="376238" y="45148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3730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608556"/>
              </p:ext>
            </p:extLst>
          </p:nvPr>
        </p:nvGraphicFramePr>
        <p:xfrm>
          <a:off x="1082675" y="4652963"/>
          <a:ext cx="1719263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127" name="数式" r:id="rId16" imgW="545760" imgH="228600" progId="Equation.3">
                  <p:embed/>
                </p:oleObj>
              </mc:Choice>
              <mc:Fallback>
                <p:oleObj name="数式" r:id="rId16" imgW="545760" imgH="2286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675" y="4652963"/>
                        <a:ext cx="1719263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02" name="Text Box 22"/>
          <p:cNvSpPr txBox="1">
            <a:spLocks noChangeArrowheads="1"/>
          </p:cNvSpPr>
          <p:nvPr/>
        </p:nvSpPr>
        <p:spPr bwMode="auto">
          <a:xfrm>
            <a:off x="3708400" y="4668838"/>
            <a:ext cx="52562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dirty="0">
                <a:latin typeface="Tahoma" pitchFamily="34" charset="0"/>
                <a:ea typeface="ＭＳ Ｐ明朝" pitchFamily="18" charset="-128"/>
              </a:rPr>
              <a:t>                  </a:t>
            </a:r>
            <a:r>
              <a:rPr lang="en-US" altLang="ja-JP" sz="2000" dirty="0" err="1">
                <a:solidFill>
                  <a:srgbClr val="05DF39"/>
                </a:solidFill>
                <a:latin typeface="Tahoma" pitchFamily="34" charset="0"/>
                <a:ea typeface="ＭＳ Ｐ明朝" pitchFamily="18" charset="-128"/>
              </a:rPr>
              <a:t>P.H.Diamond</a:t>
            </a:r>
            <a:r>
              <a:rPr lang="en-US" altLang="ja-JP" sz="2000" dirty="0">
                <a:solidFill>
                  <a:srgbClr val="05DF39"/>
                </a:solidFill>
                <a:latin typeface="Tahoma" pitchFamily="34" charset="0"/>
                <a:ea typeface="ＭＳ Ｐ明朝" pitchFamily="18" charset="-128"/>
              </a:rPr>
              <a:t> et al, NF(2001)</a:t>
            </a:r>
          </a:p>
        </p:txBody>
      </p:sp>
      <p:sp>
        <p:nvSpPr>
          <p:cNvPr id="737303" name="Text Box 23"/>
          <p:cNvSpPr txBox="1">
            <a:spLocks noChangeArrowheads="1"/>
          </p:cNvSpPr>
          <p:nvPr/>
        </p:nvSpPr>
        <p:spPr bwMode="auto">
          <a:xfrm>
            <a:off x="0" y="4724400"/>
            <a:ext cx="11160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>
                <a:latin typeface="Tahoma" pitchFamily="34" charset="0"/>
                <a:ea typeface="ＭＳ Ｐ明朝" pitchFamily="18" charset="-128"/>
              </a:rPr>
              <a:t>Note:</a:t>
            </a:r>
            <a:endParaRPr lang="en-US" altLang="ja-JP" sz="2000">
              <a:latin typeface="Tahoma" pitchFamily="34" charset="0"/>
              <a:ea typeface="ＭＳ Ｐ明朝" pitchFamily="18" charset="-128"/>
            </a:endParaRPr>
          </a:p>
        </p:txBody>
      </p:sp>
      <p:sp>
        <p:nvSpPr>
          <p:cNvPr id="737304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ja-JP" altLang="en-US"/>
          </a:p>
        </p:txBody>
      </p:sp>
      <p:graphicFrame>
        <p:nvGraphicFramePr>
          <p:cNvPr id="737305" name="Object 25"/>
          <p:cNvGraphicFramePr>
            <a:graphicFrameLocks noChangeAspect="1"/>
          </p:cNvGraphicFramePr>
          <p:nvPr/>
        </p:nvGraphicFramePr>
        <p:xfrm>
          <a:off x="0" y="0"/>
          <a:ext cx="19050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128" name="数式" r:id="rId18" imgW="190335" imgH="215713" progId="Equation.3">
                  <p:embed/>
                </p:oleObj>
              </mc:Choice>
              <mc:Fallback>
                <p:oleObj name="数式" r:id="rId18" imgW="190335" imgH="215713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0500" cy="21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06" name="Object 26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129" name="数式" r:id="rId20" imgW="190440" imgH="215640" progId="Equation.3">
                  <p:embed/>
                </p:oleObj>
              </mc:Choice>
              <mc:Fallback>
                <p:oleObj name="数式" r:id="rId20" imgW="190440" imgH="21564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07" name="Object 27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130" name="数式" r:id="rId22" imgW="190440" imgH="215640" progId="Equation.3">
                  <p:embed/>
                </p:oleObj>
              </mc:Choice>
              <mc:Fallback>
                <p:oleObj name="数式" r:id="rId22" imgW="190440" imgH="21564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10" name="Text Box 30"/>
          <p:cNvSpPr txBox="1">
            <a:spLocks noChangeArrowheads="1"/>
          </p:cNvSpPr>
          <p:nvPr/>
        </p:nvSpPr>
        <p:spPr bwMode="auto">
          <a:xfrm>
            <a:off x="592138" y="58832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sp>
        <p:nvSpPr>
          <p:cNvPr id="737311" name="Text Box 31"/>
          <p:cNvSpPr txBox="1">
            <a:spLocks noChangeArrowheads="1"/>
          </p:cNvSpPr>
          <p:nvPr/>
        </p:nvSpPr>
        <p:spPr bwMode="auto">
          <a:xfrm>
            <a:off x="592138" y="58832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37313" name="Object 33"/>
          <p:cNvGraphicFramePr>
            <a:graphicFrameLocks noChangeAspect="1"/>
          </p:cNvGraphicFramePr>
          <p:nvPr/>
        </p:nvGraphicFramePr>
        <p:xfrm>
          <a:off x="1835150" y="5735638"/>
          <a:ext cx="424973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131" name="数式" r:id="rId24" imgW="2133360" imgH="469800" progId="Equation.3">
                  <p:embed/>
                </p:oleObj>
              </mc:Choice>
              <mc:Fallback>
                <p:oleObj name="数式" r:id="rId24" imgW="2133360" imgH="4698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735638"/>
                        <a:ext cx="424973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14" name="Rectangle 3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ja-JP" altLang="en-US"/>
          </a:p>
        </p:txBody>
      </p:sp>
      <p:graphicFrame>
        <p:nvGraphicFramePr>
          <p:cNvPr id="737315" name="Object 35"/>
          <p:cNvGraphicFramePr>
            <a:graphicFrameLocks noChangeAspect="1"/>
          </p:cNvGraphicFramePr>
          <p:nvPr/>
        </p:nvGraphicFramePr>
        <p:xfrm>
          <a:off x="6011863" y="5373688"/>
          <a:ext cx="19050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132" name="数式" r:id="rId26" imgW="190335" imgH="215713" progId="Equation.3">
                  <p:embed/>
                </p:oleObj>
              </mc:Choice>
              <mc:Fallback>
                <p:oleObj name="数式" r:id="rId26" imgW="190335" imgH="215713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5373688"/>
                        <a:ext cx="190500" cy="21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16" name="Text Box 36"/>
          <p:cNvSpPr txBox="1">
            <a:spLocks noChangeArrowheads="1"/>
          </p:cNvSpPr>
          <p:nvPr/>
        </p:nvSpPr>
        <p:spPr bwMode="auto">
          <a:xfrm>
            <a:off x="2824163" y="4724400"/>
            <a:ext cx="19700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Diffusion 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b="1">
                <a:solidFill>
                  <a:schemeClr val="hlink"/>
                </a:solidFill>
              </a:rPr>
              <a:t>    Studies of Zonal Flow [K.Itoh et al.(2004)]</a:t>
            </a:r>
            <a:br>
              <a:rPr lang="en-US" altLang="ja-JP" sz="2400" b="1">
                <a:solidFill>
                  <a:schemeClr val="hlink"/>
                </a:solidFill>
              </a:rPr>
            </a:br>
            <a:r>
              <a:rPr lang="en-US" altLang="ja-JP" sz="2400" b="1">
                <a:solidFill>
                  <a:schemeClr val="hlink"/>
                </a:solidFill>
              </a:rPr>
              <a:t>                           ~continued(3)</a:t>
            </a:r>
            <a:endParaRPr lang="ja-JP" altLang="en-US" sz="2400" b="1">
              <a:solidFill>
                <a:schemeClr val="hlink"/>
              </a:solidFill>
            </a:endParaRPr>
          </a:p>
        </p:txBody>
      </p:sp>
      <p:sp>
        <p:nvSpPr>
          <p:cNvPr id="7383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484313"/>
            <a:ext cx="8785225" cy="865187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ja-JP" sz="1000">
                <a:latin typeface="Times New Roman" pitchFamily="18" charset="0"/>
              </a:rPr>
              <a:t> </a:t>
            </a:r>
            <a:r>
              <a:rPr lang="en-US" altLang="ja-JP" sz="2400" u="sng">
                <a:solidFill>
                  <a:srgbClr val="0000FF"/>
                </a:solidFill>
              </a:rPr>
              <a:t>Autocorrelation times for drift waves are much shorter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ja-JP" sz="2400" u="sng">
                <a:solidFill>
                  <a:srgbClr val="0000FF"/>
                </a:solidFill>
              </a:rPr>
              <a:t>than that of zonal flow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ja-JP" sz="2400"/>
              <a:t>   </a:t>
            </a:r>
          </a:p>
        </p:txBody>
      </p:sp>
      <p:graphicFrame>
        <p:nvGraphicFramePr>
          <p:cNvPr id="738308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800850" y="26352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997" name="数式" r:id="rId3" imgW="114120" imgH="215640" progId="Equation.3">
                  <p:embed/>
                </p:oleObj>
              </mc:Choice>
              <mc:Fallback>
                <p:oleObj name="数式" r:id="rId3" imgW="11412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0850" y="26352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8309" name="Text Box 5"/>
          <p:cNvSpPr txBox="1">
            <a:spLocks noChangeArrowheads="1"/>
          </p:cNvSpPr>
          <p:nvPr/>
        </p:nvSpPr>
        <p:spPr bwMode="auto">
          <a:xfrm flipH="1" flipV="1">
            <a:off x="755650" y="2349500"/>
            <a:ext cx="184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sp>
        <p:nvSpPr>
          <p:cNvPr id="738310" name="Text Box 6"/>
          <p:cNvSpPr txBox="1">
            <a:spLocks noChangeArrowheads="1"/>
          </p:cNvSpPr>
          <p:nvPr/>
        </p:nvSpPr>
        <p:spPr bwMode="auto">
          <a:xfrm>
            <a:off x="663575" y="2425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38311" name="Object 7"/>
          <p:cNvGraphicFramePr>
            <a:graphicFrameLocks noChangeAspect="1"/>
          </p:cNvGraphicFramePr>
          <p:nvPr/>
        </p:nvGraphicFramePr>
        <p:xfrm>
          <a:off x="755650" y="2349500"/>
          <a:ext cx="180022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998" name="数式" r:id="rId5" imgW="1206360" imgH="342720" progId="Equation.3">
                  <p:embed/>
                </p:oleObj>
              </mc:Choice>
              <mc:Fallback>
                <p:oleObj name="数式" r:id="rId5" imgW="1206360" imgH="34272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349500"/>
                        <a:ext cx="1800225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8312" name="Text Box 8"/>
          <p:cNvSpPr txBox="1">
            <a:spLocks noChangeArrowheads="1"/>
          </p:cNvSpPr>
          <p:nvPr/>
        </p:nvSpPr>
        <p:spPr bwMode="auto">
          <a:xfrm>
            <a:off x="2895600" y="2349500"/>
            <a:ext cx="44846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Resonance broadening is dominant and symmetry with respect to </a:t>
            </a:r>
          </a:p>
        </p:txBody>
      </p:sp>
      <p:graphicFrame>
        <p:nvGraphicFramePr>
          <p:cNvPr id="738313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948488" y="2565400"/>
          <a:ext cx="3841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999" name="数式" r:id="rId7" imgW="164880" imgH="215640" progId="Equation.3">
                  <p:embed/>
                </p:oleObj>
              </mc:Choice>
              <mc:Fallback>
                <p:oleObj name="数式" r:id="rId7" imgW="164880" imgH="2156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2565400"/>
                        <a:ext cx="384175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8314" name="Text Box 10"/>
          <p:cNvSpPr txBox="1">
            <a:spLocks noChangeArrowheads="1"/>
          </p:cNvSpPr>
          <p:nvPr/>
        </p:nvSpPr>
        <p:spPr bwMode="auto">
          <a:xfrm>
            <a:off x="663575" y="3084513"/>
            <a:ext cx="32686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Note: </a:t>
            </a:r>
            <a:r>
              <a:rPr lang="en-US" altLang="ja-JP" sz="2000" b="1">
                <a:solidFill>
                  <a:srgbClr val="05DF39"/>
                </a:solidFill>
                <a:latin typeface="Tahoma" pitchFamily="34" charset="0"/>
                <a:ea typeface="ＭＳ Ｐ明朝" pitchFamily="18" charset="-128"/>
              </a:rPr>
              <a:t>P Kaw et al.(2002)</a:t>
            </a:r>
          </a:p>
        </p:txBody>
      </p:sp>
      <p:sp>
        <p:nvSpPr>
          <p:cNvPr id="738315" name="Text Box 11"/>
          <p:cNvSpPr txBox="1">
            <a:spLocks noChangeArrowheads="1"/>
          </p:cNvSpPr>
          <p:nvPr/>
        </p:nvSpPr>
        <p:spPr bwMode="auto">
          <a:xfrm>
            <a:off x="663575" y="38671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sp>
        <p:nvSpPr>
          <p:cNvPr id="738316" name="Text Box 12"/>
          <p:cNvSpPr txBox="1">
            <a:spLocks noChangeArrowheads="1"/>
          </p:cNvSpPr>
          <p:nvPr/>
        </p:nvSpPr>
        <p:spPr bwMode="auto">
          <a:xfrm>
            <a:off x="5416550" y="3660775"/>
            <a:ext cx="35480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In collisionless limit,</a:t>
            </a:r>
          </a:p>
          <a:p>
            <a:pPr>
              <a:spcBef>
                <a:spcPct val="20000"/>
              </a:spcBef>
            </a:pPr>
            <a:endParaRPr lang="en-US" altLang="ja-JP" sz="2000" b="1">
              <a:solidFill>
                <a:srgbClr val="0000FF"/>
              </a:solidFill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38317" name="Object 13"/>
          <p:cNvGraphicFramePr>
            <a:graphicFrameLocks noChangeAspect="1"/>
          </p:cNvGraphicFramePr>
          <p:nvPr/>
        </p:nvGraphicFramePr>
        <p:xfrm>
          <a:off x="5508625" y="4076700"/>
          <a:ext cx="72072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000" name="数式" r:id="rId9" imgW="457200" imgH="228600" progId="Equation.3">
                  <p:embed/>
                </p:oleObj>
              </mc:Choice>
              <mc:Fallback>
                <p:oleObj name="数式" r:id="rId9" imgW="457200" imgH="228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4076700"/>
                        <a:ext cx="72072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8318" name="Text Box 14"/>
          <p:cNvSpPr txBox="1">
            <a:spLocks noChangeArrowheads="1"/>
          </p:cNvSpPr>
          <p:nvPr/>
        </p:nvSpPr>
        <p:spPr bwMode="auto">
          <a:xfrm>
            <a:off x="6208713" y="4076700"/>
            <a:ext cx="264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should be replaced by</a:t>
            </a:r>
          </a:p>
        </p:txBody>
      </p:sp>
      <p:sp>
        <p:nvSpPr>
          <p:cNvPr id="738319" name="Text Box 15"/>
          <p:cNvSpPr txBox="1">
            <a:spLocks noChangeArrowheads="1"/>
          </p:cNvSpPr>
          <p:nvPr/>
        </p:nvSpPr>
        <p:spPr bwMode="auto">
          <a:xfrm>
            <a:off x="5487988" y="47307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38320" name="Object 16"/>
          <p:cNvGraphicFramePr>
            <a:graphicFrameLocks noChangeAspect="1"/>
          </p:cNvGraphicFramePr>
          <p:nvPr/>
        </p:nvGraphicFramePr>
        <p:xfrm>
          <a:off x="5508625" y="4437063"/>
          <a:ext cx="151288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001" name="数式" r:id="rId11" imgW="863280" imgH="241200" progId="Equation.3">
                  <p:embed/>
                </p:oleObj>
              </mc:Choice>
              <mc:Fallback>
                <p:oleObj name="数式" r:id="rId11" imgW="863280" imgH="241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4437063"/>
                        <a:ext cx="1512888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8321" name="Text Box 17"/>
          <p:cNvSpPr txBox="1">
            <a:spLocks noChangeArrowheads="1"/>
          </p:cNvSpPr>
          <p:nvPr/>
        </p:nvSpPr>
        <p:spPr bwMode="auto">
          <a:xfrm>
            <a:off x="5452268" y="6021288"/>
            <a:ext cx="3476625" cy="701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dirty="0">
                <a:latin typeface="Tahoma" pitchFamily="34" charset="0"/>
                <a:ea typeface="ＭＳ Ｐ明朝" pitchFamily="18" charset="-128"/>
              </a:rPr>
              <a:t>[see, K. </a:t>
            </a:r>
            <a:r>
              <a:rPr lang="en-US" altLang="ja-JP" sz="2000" dirty="0" err="1">
                <a:latin typeface="Tahoma" pitchFamily="34" charset="0"/>
                <a:ea typeface="ＭＳ Ｐ明朝" pitchFamily="18" charset="-128"/>
              </a:rPr>
              <a:t>Itoh</a:t>
            </a:r>
            <a:r>
              <a:rPr lang="en-US" altLang="ja-JP" sz="2000" dirty="0">
                <a:latin typeface="Tahoma" pitchFamily="34" charset="0"/>
                <a:ea typeface="ＭＳ Ｐ明朝" pitchFamily="18" charset="-128"/>
              </a:rPr>
              <a:t> et al., IOP Pub.,</a:t>
            </a:r>
          </a:p>
          <a:p>
            <a:pPr>
              <a:spcBef>
                <a:spcPct val="20000"/>
              </a:spcBef>
            </a:pPr>
            <a:r>
              <a:rPr lang="en-US" altLang="ja-JP" sz="2000" dirty="0">
                <a:latin typeface="Tahoma" pitchFamily="34" charset="0"/>
                <a:ea typeface="ＭＳ Ｐ明朝" pitchFamily="18" charset="-128"/>
              </a:rPr>
              <a:t>Bristol,1999]</a:t>
            </a:r>
          </a:p>
        </p:txBody>
      </p:sp>
      <p:sp>
        <p:nvSpPr>
          <p:cNvPr id="738322" name="Text Box 18"/>
          <p:cNvSpPr txBox="1">
            <a:spLocks noChangeArrowheads="1"/>
          </p:cNvSpPr>
          <p:nvPr/>
        </p:nvSpPr>
        <p:spPr bwMode="auto">
          <a:xfrm>
            <a:off x="5559425" y="5036403"/>
            <a:ext cx="2884488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 dirty="0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factor in R-H </a:t>
            </a:r>
            <a:r>
              <a:rPr lang="en-US" altLang="ja-JP" sz="2000" b="1" dirty="0" smtClean="0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formula</a:t>
            </a:r>
          </a:p>
          <a:p>
            <a:pPr>
              <a:spcBef>
                <a:spcPct val="20000"/>
              </a:spcBef>
            </a:pPr>
            <a:r>
              <a:rPr lang="en-US" altLang="ja-JP" sz="2000" b="1" dirty="0" smtClean="0">
                <a:solidFill>
                  <a:srgbClr val="0070C0"/>
                </a:solidFill>
                <a:latin typeface="Tahoma" pitchFamily="34" charset="0"/>
                <a:ea typeface="ＭＳ Ｐ明朝" pitchFamily="18" charset="-128"/>
                <a:sym typeface="Wingdings" pitchFamily="2" charset="2"/>
              </a:rPr>
              <a:t></a:t>
            </a:r>
            <a:r>
              <a:rPr lang="en-US" altLang="ja-JP" sz="2000" b="1" dirty="0" smtClean="0">
                <a:solidFill>
                  <a:srgbClr val="0070C0"/>
                </a:solidFill>
                <a:latin typeface="Tahoma" pitchFamily="34" charset="0"/>
                <a:ea typeface="ＭＳ Ｐ明朝" pitchFamily="18" charset="-128"/>
              </a:rPr>
              <a:t>Reynolds Stress term</a:t>
            </a:r>
            <a:endParaRPr lang="en-US" altLang="ja-JP" sz="2000" b="1" dirty="0">
              <a:solidFill>
                <a:srgbClr val="0070C0"/>
              </a:solidFill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38323" name="Object 19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002" name="数式" r:id="rId13" imgW="114120" imgH="215640" progId="Equation.3">
                  <p:embed/>
                </p:oleObj>
              </mc:Choice>
              <mc:Fallback>
                <p:oleObj name="数式" r:id="rId13" imgW="114120" imgH="2156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832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203810"/>
              </p:ext>
            </p:extLst>
          </p:nvPr>
        </p:nvGraphicFramePr>
        <p:xfrm>
          <a:off x="488950" y="3595688"/>
          <a:ext cx="4348163" cy="293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003" name="数式" r:id="rId14" imgW="2336760" imgH="1574640" progId="Equation.3">
                  <p:embed/>
                </p:oleObj>
              </mc:Choice>
              <mc:Fallback>
                <p:oleObj name="数式" r:id="rId14" imgW="2336760" imgH="157464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3595688"/>
                        <a:ext cx="4348163" cy="293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323850" y="476250"/>
            <a:ext cx="8569325" cy="649288"/>
          </a:xfrm>
        </p:spPr>
        <p:txBody>
          <a:bodyPr/>
          <a:lstStyle/>
          <a:p>
            <a:r>
              <a:rPr lang="en-US" altLang="ja-JP" sz="2400" b="1">
                <a:solidFill>
                  <a:schemeClr val="hlink"/>
                </a:solidFill>
              </a:rPr>
              <a:t>       Studies of Zonal Flow [K.Itoh et al.(2004)]</a:t>
            </a:r>
            <a:br>
              <a:rPr lang="en-US" altLang="ja-JP" sz="2400" b="1">
                <a:solidFill>
                  <a:schemeClr val="hlink"/>
                </a:solidFill>
              </a:rPr>
            </a:br>
            <a:r>
              <a:rPr lang="en-US" altLang="ja-JP" sz="2400" b="1">
                <a:solidFill>
                  <a:schemeClr val="hlink"/>
                </a:solidFill>
              </a:rPr>
              <a:t>                              ~continued(4)</a:t>
            </a:r>
            <a:endParaRPr lang="ja-JP" altLang="en-US" sz="2400" b="1">
              <a:solidFill>
                <a:schemeClr val="hlink"/>
              </a:solidFill>
            </a:endParaRPr>
          </a:p>
        </p:txBody>
      </p:sp>
      <p:graphicFrame>
        <p:nvGraphicFramePr>
          <p:cNvPr id="739331" name="Object 3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98402139"/>
              </p:ext>
            </p:extLst>
          </p:nvPr>
        </p:nvGraphicFramePr>
        <p:xfrm>
          <a:off x="1165225" y="1423988"/>
          <a:ext cx="5948363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922" name="数式" r:id="rId3" imgW="3759120" imgH="482400" progId="Equation.3">
                  <p:embed/>
                </p:oleObj>
              </mc:Choice>
              <mc:Fallback>
                <p:oleObj name="数式" r:id="rId3" imgW="3759120" imgH="482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1423988"/>
                        <a:ext cx="5948363" cy="7635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9332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95288" y="2781300"/>
          <a:ext cx="80645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923" name="数式" r:id="rId5" imgW="5702040" imgH="253800" progId="Equation.3">
                  <p:embed/>
                </p:oleObj>
              </mc:Choice>
              <mc:Fallback>
                <p:oleObj name="数式" r:id="rId5" imgW="5702040" imgH="253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781300"/>
                        <a:ext cx="806450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9333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268538" y="3632200"/>
          <a:ext cx="3527425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924" name="数式" r:id="rId7" imgW="1726920" imgH="419040" progId="Equation.3">
                  <p:embed/>
                </p:oleObj>
              </mc:Choice>
              <mc:Fallback>
                <p:oleObj name="数式" r:id="rId7" imgW="1726920" imgH="419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632200"/>
                        <a:ext cx="3527425" cy="855663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chemeClr val="accent1"/>
                        </a:solidFill>
                        <a:prstDash val="solid"/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9334" name="Text Box 6"/>
          <p:cNvSpPr txBox="1">
            <a:spLocks noChangeArrowheads="1"/>
          </p:cNvSpPr>
          <p:nvPr/>
        </p:nvSpPr>
        <p:spPr bwMode="auto">
          <a:xfrm>
            <a:off x="950913" y="30019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sp>
        <p:nvSpPr>
          <p:cNvPr id="739335" name="Text Box 7"/>
          <p:cNvSpPr txBox="1">
            <a:spLocks noChangeArrowheads="1"/>
          </p:cNvSpPr>
          <p:nvPr/>
        </p:nvSpPr>
        <p:spPr bwMode="auto">
          <a:xfrm>
            <a:off x="376238" y="2219325"/>
            <a:ext cx="2501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Normalized variables</a:t>
            </a:r>
          </a:p>
        </p:txBody>
      </p:sp>
      <p:sp>
        <p:nvSpPr>
          <p:cNvPr id="739336" name="Text Box 8"/>
          <p:cNvSpPr txBox="1">
            <a:spLocks noChangeArrowheads="1"/>
          </p:cNvSpPr>
          <p:nvPr/>
        </p:nvSpPr>
        <p:spPr bwMode="auto">
          <a:xfrm>
            <a:off x="447675" y="4652963"/>
            <a:ext cx="3810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For periodic boundary condition</a:t>
            </a: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,</a:t>
            </a:r>
          </a:p>
        </p:txBody>
      </p:sp>
      <p:sp>
        <p:nvSpPr>
          <p:cNvPr id="739337" name="Text Box 9"/>
          <p:cNvSpPr txBox="1">
            <a:spLocks noChangeArrowheads="1"/>
          </p:cNvSpPr>
          <p:nvPr/>
        </p:nvSpPr>
        <p:spPr bwMode="auto">
          <a:xfrm>
            <a:off x="2751138" y="53070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39338" name="Object 10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692275" y="5013325"/>
          <a:ext cx="4967288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925" name="数式" r:id="rId9" imgW="2158920" imgH="419040" progId="Equation.3">
                  <p:embed/>
                </p:oleObj>
              </mc:Choice>
              <mc:Fallback>
                <p:oleObj name="数式" r:id="rId9" imgW="2158920" imgH="419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013325"/>
                        <a:ext cx="4967288" cy="1139825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chemeClr val="accent1"/>
                        </a:solidFill>
                        <a:prstDash val="solid"/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9339" name="Text Box 11"/>
          <p:cNvSpPr txBox="1">
            <a:spLocks noChangeArrowheads="1"/>
          </p:cNvSpPr>
          <p:nvPr/>
        </p:nvSpPr>
        <p:spPr bwMode="auto">
          <a:xfrm>
            <a:off x="808038" y="60991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39340" name="Object 12"/>
          <p:cNvGraphicFramePr>
            <a:graphicFrameLocks noChangeAspect="1"/>
          </p:cNvGraphicFramePr>
          <p:nvPr/>
        </p:nvGraphicFramePr>
        <p:xfrm>
          <a:off x="827088" y="6154738"/>
          <a:ext cx="393700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926" name="数式" r:id="rId11" imgW="177480" imgH="126720" progId="Equation.3">
                  <p:embed/>
                </p:oleObj>
              </mc:Choice>
              <mc:Fallback>
                <p:oleObj name="数式" r:id="rId11" imgW="177480" imgH="12672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6154738"/>
                        <a:ext cx="393700" cy="28098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9341" name="Text Box 13"/>
          <p:cNvSpPr txBox="1">
            <a:spLocks noChangeArrowheads="1"/>
          </p:cNvSpPr>
          <p:nvPr/>
        </p:nvSpPr>
        <p:spPr bwMode="auto">
          <a:xfrm>
            <a:off x="1455738" y="6108700"/>
            <a:ext cx="32305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: integration constant with </a:t>
            </a:r>
          </a:p>
        </p:txBody>
      </p:sp>
      <p:sp>
        <p:nvSpPr>
          <p:cNvPr id="739342" name="Text Box 14"/>
          <p:cNvSpPr txBox="1">
            <a:spLocks noChangeArrowheads="1"/>
          </p:cNvSpPr>
          <p:nvPr/>
        </p:nvSpPr>
        <p:spPr bwMode="auto">
          <a:xfrm>
            <a:off x="4840288" y="60991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39343" name="Object 15"/>
          <p:cNvGraphicFramePr>
            <a:graphicFrameLocks noChangeAspect="1"/>
          </p:cNvGraphicFramePr>
          <p:nvPr/>
        </p:nvGraphicFramePr>
        <p:xfrm>
          <a:off x="5219700" y="6092825"/>
          <a:ext cx="11525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927" name="数式" r:id="rId13" imgW="583920" imgH="177480" progId="Equation.3">
                  <p:embed/>
                </p:oleObj>
              </mc:Choice>
              <mc:Fallback>
                <p:oleObj name="数式" r:id="rId13" imgW="583920" imgH="17748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6092825"/>
                        <a:ext cx="11525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9344" name="Text Box 16"/>
          <p:cNvSpPr txBox="1">
            <a:spLocks noChangeArrowheads="1"/>
          </p:cNvSpPr>
          <p:nvPr/>
        </p:nvSpPr>
        <p:spPr bwMode="auto">
          <a:xfrm>
            <a:off x="3327400" y="3227388"/>
            <a:ext cx="1222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nonlinear</a:t>
            </a:r>
          </a:p>
        </p:txBody>
      </p:sp>
      <p:sp>
        <p:nvSpPr>
          <p:cNvPr id="739345" name="Text Box 17"/>
          <p:cNvSpPr txBox="1">
            <a:spLocks noChangeArrowheads="1"/>
          </p:cNvSpPr>
          <p:nvPr/>
        </p:nvSpPr>
        <p:spPr bwMode="auto">
          <a:xfrm>
            <a:off x="4695825" y="3227388"/>
            <a:ext cx="13636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dissipation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250825" y="476672"/>
            <a:ext cx="8713788" cy="792162"/>
          </a:xfrm>
        </p:spPr>
        <p:txBody>
          <a:bodyPr/>
          <a:lstStyle/>
          <a:p>
            <a:r>
              <a:rPr lang="en-US" altLang="ja-JP" sz="2400" b="1" dirty="0">
                <a:solidFill>
                  <a:schemeClr val="hlink"/>
                </a:solidFill>
              </a:rPr>
              <a:t>       Studies of Zonal Flow [</a:t>
            </a:r>
            <a:r>
              <a:rPr lang="en-US" altLang="ja-JP" sz="2400" b="1" dirty="0" err="1">
                <a:solidFill>
                  <a:schemeClr val="hlink"/>
                </a:solidFill>
              </a:rPr>
              <a:t>K.Itoh</a:t>
            </a:r>
            <a:r>
              <a:rPr lang="en-US" altLang="ja-JP" sz="2400" b="1" dirty="0">
                <a:solidFill>
                  <a:schemeClr val="hlink"/>
                </a:solidFill>
              </a:rPr>
              <a:t> et al.(2004)]</a:t>
            </a:r>
            <a:br>
              <a:rPr lang="en-US" altLang="ja-JP" sz="2400" b="1" dirty="0">
                <a:solidFill>
                  <a:schemeClr val="hlink"/>
                </a:solidFill>
              </a:rPr>
            </a:br>
            <a:r>
              <a:rPr lang="en-US" altLang="ja-JP" sz="2400" b="1" dirty="0">
                <a:solidFill>
                  <a:schemeClr val="hlink"/>
                </a:solidFill>
              </a:rPr>
              <a:t>                              ~continued(5)</a:t>
            </a:r>
            <a:endParaRPr lang="ja-JP" altLang="en-US" sz="2400" b="1" dirty="0">
              <a:solidFill>
                <a:schemeClr val="hlink"/>
              </a:solidFill>
            </a:endParaRPr>
          </a:p>
        </p:txBody>
      </p:sp>
      <p:graphicFrame>
        <p:nvGraphicFramePr>
          <p:cNvPr id="740355" name="Object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838450" y="26352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153" name="数式" r:id="rId3" imgW="114120" imgH="215640" progId="Equation.3">
                  <p:embed/>
                </p:oleObj>
              </mc:Choice>
              <mc:Fallback>
                <p:oleObj name="数式" r:id="rId3" imgW="114120" imgH="215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8450" y="26352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035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292725" y="1773238"/>
          <a:ext cx="93503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154" name="数式" r:id="rId5" imgW="596880" imgH="190440" progId="Equation.3">
                  <p:embed/>
                </p:oleObj>
              </mc:Choice>
              <mc:Fallback>
                <p:oleObj name="数式" r:id="rId5" imgW="596880" imgH="1904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1773238"/>
                        <a:ext cx="935038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0357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597150" y="4933950"/>
          <a:ext cx="5969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155" name="数式" r:id="rId7" imgW="596880" imgH="190440" progId="Equation.3">
                  <p:embed/>
                </p:oleObj>
              </mc:Choice>
              <mc:Fallback>
                <p:oleObj name="数式" r:id="rId7" imgW="596880" imgH="1904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150" y="4933950"/>
                        <a:ext cx="5969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0358" name="Text Box 6"/>
          <p:cNvSpPr txBox="1">
            <a:spLocks noChangeArrowheads="1"/>
          </p:cNvSpPr>
          <p:nvPr/>
        </p:nvSpPr>
        <p:spPr bwMode="auto">
          <a:xfrm>
            <a:off x="592138" y="1382713"/>
            <a:ext cx="4776787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b="1" u="sng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Characteristics of the solution</a:t>
            </a:r>
          </a:p>
        </p:txBody>
      </p:sp>
      <p:sp>
        <p:nvSpPr>
          <p:cNvPr id="740359" name="Text Box 7"/>
          <p:cNvSpPr txBox="1">
            <a:spLocks noChangeArrowheads="1"/>
          </p:cNvSpPr>
          <p:nvPr/>
        </p:nvSpPr>
        <p:spPr bwMode="auto">
          <a:xfrm>
            <a:off x="592138" y="1787525"/>
            <a:ext cx="4368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# Short wavelength component with </a:t>
            </a:r>
          </a:p>
        </p:txBody>
      </p:sp>
      <p:sp>
        <p:nvSpPr>
          <p:cNvPr id="740360" name="Text Box 8"/>
          <p:cNvSpPr txBox="1">
            <a:spLocks noChangeArrowheads="1"/>
          </p:cNvSpPr>
          <p:nvPr/>
        </p:nvSpPr>
        <p:spPr bwMode="auto">
          <a:xfrm>
            <a:off x="663575" y="2076450"/>
            <a:ext cx="6375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   are stabilized by the </a:t>
            </a:r>
            <a:r>
              <a:rPr lang="en-US" altLang="ja-JP" sz="2000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higher order derivative term</a:t>
            </a:r>
          </a:p>
        </p:txBody>
      </p:sp>
      <p:sp>
        <p:nvSpPr>
          <p:cNvPr id="740361" name="Text Box 9"/>
          <p:cNvSpPr txBox="1">
            <a:spLocks noChangeArrowheads="1"/>
          </p:cNvSpPr>
          <p:nvPr/>
        </p:nvSpPr>
        <p:spPr bwMode="auto">
          <a:xfrm>
            <a:off x="592138" y="2492375"/>
            <a:ext cx="5924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# Flow is generated in long wave-length region of </a:t>
            </a:r>
          </a:p>
        </p:txBody>
      </p:sp>
      <p:sp>
        <p:nvSpPr>
          <p:cNvPr id="740362" name="Text Box 10"/>
          <p:cNvSpPr txBox="1">
            <a:spLocks noChangeArrowheads="1"/>
          </p:cNvSpPr>
          <p:nvPr/>
        </p:nvSpPr>
        <p:spPr bwMode="auto">
          <a:xfrm>
            <a:off x="539750" y="3011488"/>
            <a:ext cx="6408738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# Zonal flow energy is saturated by </a:t>
            </a:r>
            <a:r>
              <a:rPr lang="en-US" altLang="ja-JP" sz="2000" b="1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nonlinearity</a:t>
            </a: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 and </a:t>
            </a:r>
          </a:p>
          <a:p>
            <a:pPr>
              <a:spcBef>
                <a:spcPct val="20000"/>
              </a:spcBef>
            </a:pP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   by </a:t>
            </a:r>
            <a:r>
              <a:rPr lang="en-US" altLang="ja-JP" sz="2000" b="1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higher-order dissipation</a:t>
            </a: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   </a:t>
            </a:r>
          </a:p>
        </p:txBody>
      </p:sp>
      <p:pic>
        <p:nvPicPr>
          <p:cNvPr id="740363" name="Picture 11" descr="APFAFig5b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789363"/>
            <a:ext cx="3671888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0364" name="Text Box 12"/>
          <p:cNvSpPr txBox="1">
            <a:spLocks noChangeArrowheads="1"/>
          </p:cNvSpPr>
          <p:nvPr/>
        </p:nvSpPr>
        <p:spPr bwMode="auto">
          <a:xfrm>
            <a:off x="179388" y="6092825"/>
            <a:ext cx="424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solidFill>
                  <a:srgbClr val="05DF39"/>
                </a:solidFill>
                <a:latin typeface="Tahoma" pitchFamily="34" charset="0"/>
                <a:ea typeface="ＭＳ Ｐ明朝" pitchFamily="18" charset="-128"/>
              </a:rPr>
              <a:t>Stationary state of normalized </a:t>
            </a:r>
          </a:p>
          <a:p>
            <a:pPr>
              <a:spcBef>
                <a:spcPct val="20000"/>
              </a:spcBef>
            </a:pPr>
            <a:r>
              <a:rPr lang="en-US" altLang="ja-JP" sz="2000">
                <a:solidFill>
                  <a:srgbClr val="05DF39"/>
                </a:solidFill>
                <a:latin typeface="Tahoma" pitchFamily="34" charset="0"/>
                <a:ea typeface="ＭＳ Ｐ明朝" pitchFamily="18" charset="-128"/>
              </a:rPr>
              <a:t>solution u(x)</a:t>
            </a:r>
          </a:p>
        </p:txBody>
      </p:sp>
      <p:sp>
        <p:nvSpPr>
          <p:cNvPr id="740365" name="Text Box 13"/>
          <p:cNvSpPr txBox="1">
            <a:spLocks noChangeArrowheads="1"/>
          </p:cNvSpPr>
          <p:nvPr/>
        </p:nvSpPr>
        <p:spPr bwMode="auto">
          <a:xfrm>
            <a:off x="4911725" y="37226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40366" name="Object 14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4859338" y="4149725"/>
          <a:ext cx="338455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156" name="数式" r:id="rId10" imgW="1574640" imgH="406080" progId="Equation.3">
                  <p:embed/>
                </p:oleObj>
              </mc:Choice>
              <mc:Fallback>
                <p:oleObj name="数式" r:id="rId10" imgW="1574640" imgH="40608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149725"/>
                        <a:ext cx="3384550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0367" name="Text Box 15"/>
          <p:cNvSpPr txBox="1">
            <a:spLocks noChangeArrowheads="1"/>
          </p:cNvSpPr>
          <p:nvPr/>
        </p:nvSpPr>
        <p:spPr bwMode="auto">
          <a:xfrm>
            <a:off x="4284663" y="3429000"/>
            <a:ext cx="48593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 u="sng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Magnitude  of drift wave fluctuation</a:t>
            </a:r>
          </a:p>
          <a:p>
            <a:pPr>
              <a:spcBef>
                <a:spcPct val="20000"/>
              </a:spcBef>
            </a:pPr>
            <a:r>
              <a:rPr lang="en-US" altLang="ja-JP" sz="2000" b="1" u="sng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in presence of  zonal flow</a:t>
            </a:r>
          </a:p>
        </p:txBody>
      </p:sp>
      <p:sp>
        <p:nvSpPr>
          <p:cNvPr id="740368" name="Text Box 16"/>
          <p:cNvSpPr txBox="1">
            <a:spLocks noChangeArrowheads="1"/>
          </p:cNvSpPr>
          <p:nvPr/>
        </p:nvSpPr>
        <p:spPr bwMode="auto">
          <a:xfrm>
            <a:off x="4067175" y="4941888"/>
            <a:ext cx="43926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For integration const.</a:t>
            </a:r>
          </a:p>
        </p:txBody>
      </p:sp>
      <p:graphicFrame>
        <p:nvGraphicFramePr>
          <p:cNvPr id="740369" name="Object 17"/>
          <p:cNvGraphicFramePr>
            <a:graphicFrameLocks noChangeAspect="1"/>
          </p:cNvGraphicFramePr>
          <p:nvPr/>
        </p:nvGraphicFramePr>
        <p:xfrm>
          <a:off x="6948488" y="4941888"/>
          <a:ext cx="122396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157" name="数式" r:id="rId12" imgW="380880" imgH="177480" progId="Equation.3">
                  <p:embed/>
                </p:oleObj>
              </mc:Choice>
              <mc:Fallback>
                <p:oleObj name="数式" r:id="rId12" imgW="380880" imgH="1774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4941888"/>
                        <a:ext cx="1223962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0370" name="Text Box 18"/>
          <p:cNvSpPr txBox="1">
            <a:spLocks noChangeArrowheads="1"/>
          </p:cNvSpPr>
          <p:nvPr/>
        </p:nvSpPr>
        <p:spPr bwMode="auto">
          <a:xfrm>
            <a:off x="4767263" y="5300663"/>
            <a:ext cx="39084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 Kink-like soliton solution</a:t>
            </a:r>
          </a:p>
          <a:p>
            <a:pPr>
              <a:spcBef>
                <a:spcPct val="20000"/>
              </a:spcBef>
            </a:pPr>
            <a:r>
              <a:rPr lang="en-US" altLang="ja-JP" sz="2000" b="1">
                <a:latin typeface="Tahoma" pitchFamily="34" charset="0"/>
                <a:ea typeface="ＭＳ Ｐ明朝" pitchFamily="18" charset="-128"/>
              </a:rPr>
              <a:t>(see,Kaw et al.(2002))</a:t>
            </a:r>
          </a:p>
        </p:txBody>
      </p:sp>
      <p:sp>
        <p:nvSpPr>
          <p:cNvPr id="740371" name="Text Box 19"/>
          <p:cNvSpPr txBox="1">
            <a:spLocks noChangeArrowheads="1"/>
          </p:cNvSpPr>
          <p:nvPr/>
        </p:nvSpPr>
        <p:spPr bwMode="auto">
          <a:xfrm>
            <a:off x="4500563" y="6021388"/>
            <a:ext cx="4392612" cy="701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ZFs evolve into a stable stationary </a:t>
            </a:r>
          </a:p>
          <a:p>
            <a:pPr>
              <a:spcBef>
                <a:spcPct val="20000"/>
              </a:spcBef>
            </a:pP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structure</a:t>
            </a:r>
          </a:p>
        </p:txBody>
      </p:sp>
      <p:sp>
        <p:nvSpPr>
          <p:cNvPr id="740372" name="Text Box 20"/>
          <p:cNvSpPr txBox="1">
            <a:spLocks noChangeArrowheads="1"/>
          </p:cNvSpPr>
          <p:nvPr/>
        </p:nvSpPr>
        <p:spPr bwMode="auto">
          <a:xfrm>
            <a:off x="6496050" y="24987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40373" name="Object 2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158" name="数式" r:id="rId14" imgW="114120" imgH="215640" progId="Equation.3">
                  <p:embed/>
                </p:oleObj>
              </mc:Choice>
              <mc:Fallback>
                <p:oleObj name="数式" r:id="rId14" imgW="114120" imgH="21564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0374" name="Object 22"/>
          <p:cNvGraphicFramePr>
            <a:graphicFrameLocks noChangeAspect="1"/>
          </p:cNvGraphicFramePr>
          <p:nvPr/>
        </p:nvGraphicFramePr>
        <p:xfrm>
          <a:off x="6588125" y="2492375"/>
          <a:ext cx="93503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159" name="数式" r:id="rId15" imgW="596880" imgH="190440" progId="Equation.3">
                  <p:embed/>
                </p:oleObj>
              </mc:Choice>
              <mc:Fallback>
                <p:oleObj name="数式" r:id="rId15" imgW="596880" imgH="1904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2492375"/>
                        <a:ext cx="935038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0375" name="Text Box 23"/>
          <p:cNvSpPr txBox="1">
            <a:spLocks noChangeArrowheads="1"/>
          </p:cNvSpPr>
          <p:nvPr/>
        </p:nvSpPr>
        <p:spPr bwMode="auto">
          <a:xfrm>
            <a:off x="1816100" y="63865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40376" name="Object 24"/>
          <p:cNvGraphicFramePr>
            <a:graphicFrameLocks noChangeAspect="1"/>
          </p:cNvGraphicFramePr>
          <p:nvPr/>
        </p:nvGraphicFramePr>
        <p:xfrm>
          <a:off x="2051050" y="6453188"/>
          <a:ext cx="720725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160" name="数式" r:id="rId17" imgW="380880" imgH="177480" progId="Equation.3">
                  <p:embed/>
                </p:oleObj>
              </mc:Choice>
              <mc:Fallback>
                <p:oleObj name="数式" r:id="rId17" imgW="380880" imgH="17748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6453188"/>
                        <a:ext cx="720725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81000"/>
            <a:ext cx="8713788" cy="677863"/>
          </a:xfrm>
        </p:spPr>
        <p:txBody>
          <a:bodyPr/>
          <a:lstStyle/>
          <a:p>
            <a:r>
              <a:rPr lang="en-US" altLang="ja-JP"/>
              <a:t>        </a:t>
            </a:r>
            <a:r>
              <a:rPr lang="en-US" altLang="ja-JP" b="1">
                <a:solidFill>
                  <a:schemeClr val="hlink"/>
                </a:solidFill>
              </a:rPr>
              <a:t>Experimental observations of GAM(1)</a:t>
            </a:r>
          </a:p>
        </p:txBody>
      </p:sp>
      <p:pic>
        <p:nvPicPr>
          <p:cNvPr id="7413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00213"/>
            <a:ext cx="8353425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1380" name="Text Box 4"/>
          <p:cNvSpPr txBox="1">
            <a:spLocks noChangeArrowheads="1"/>
          </p:cNvSpPr>
          <p:nvPr/>
        </p:nvSpPr>
        <p:spPr bwMode="auto">
          <a:xfrm>
            <a:off x="592138" y="1284288"/>
            <a:ext cx="594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From Fujisawa et al( IAEA paper in Chengdu)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Text Box 2"/>
          <p:cNvSpPr txBox="1">
            <a:spLocks noChangeArrowheads="1"/>
          </p:cNvSpPr>
          <p:nvPr/>
        </p:nvSpPr>
        <p:spPr bwMode="auto">
          <a:xfrm>
            <a:off x="5292725" y="4343400"/>
            <a:ext cx="25003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b="1">
                <a:solidFill>
                  <a:schemeClr val="hlink"/>
                </a:solidFill>
                <a:latin typeface="Helvetica" pitchFamily="34" charset="0"/>
                <a:ea typeface="Osaka" pitchFamily="8" charset="-128"/>
              </a:rPr>
              <a:t>K. J. Zhao et al.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b="1">
                <a:solidFill>
                  <a:schemeClr val="hlink"/>
                </a:solidFill>
                <a:latin typeface="Helvetica" pitchFamily="34" charset="0"/>
                <a:ea typeface="Osaka" pitchFamily="8" charset="-128"/>
              </a:rPr>
              <a:t>PRL 96 255004 (2006)</a:t>
            </a:r>
            <a:r>
              <a:rPr lang="en-US" altLang="ja-JP" sz="1600">
                <a:solidFill>
                  <a:schemeClr val="hlink"/>
                </a:solidFill>
                <a:latin typeface="Helvetica" pitchFamily="34" charset="0"/>
                <a:ea typeface="Osaka" pitchFamily="8" charset="-128"/>
              </a:rPr>
              <a:t> </a:t>
            </a:r>
          </a:p>
        </p:txBody>
      </p:sp>
      <p:pic>
        <p:nvPicPr>
          <p:cNvPr id="7424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205038"/>
            <a:ext cx="3924300" cy="335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2404" name="Text Box 4"/>
          <p:cNvSpPr txBox="1">
            <a:spLocks noChangeArrowheads="1"/>
          </p:cNvSpPr>
          <p:nvPr/>
        </p:nvSpPr>
        <p:spPr bwMode="auto">
          <a:xfrm>
            <a:off x="304800" y="304800"/>
            <a:ext cx="69643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>
                <a:latin typeface="Helvetica" pitchFamily="34" charset="0"/>
                <a:ea typeface="Osaka" pitchFamily="8" charset="-128"/>
              </a:rPr>
              <a:t>           </a:t>
            </a:r>
            <a:r>
              <a:rPr lang="en-US" altLang="ja-JP" sz="2800" b="1">
                <a:solidFill>
                  <a:schemeClr val="hlink"/>
                </a:solidFill>
                <a:latin typeface="Helvetica" pitchFamily="34" charset="0"/>
                <a:ea typeface="Osaka" pitchFamily="8" charset="-128"/>
              </a:rPr>
              <a:t>Experimental Evidence of GAM(2)</a:t>
            </a:r>
          </a:p>
        </p:txBody>
      </p:sp>
      <p:sp>
        <p:nvSpPr>
          <p:cNvPr id="742405" name="Text Box 5"/>
          <p:cNvSpPr txBox="1">
            <a:spLocks noChangeArrowheads="1"/>
          </p:cNvSpPr>
          <p:nvPr/>
        </p:nvSpPr>
        <p:spPr bwMode="auto">
          <a:xfrm>
            <a:off x="533400" y="1341438"/>
            <a:ext cx="8001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>
                <a:solidFill>
                  <a:schemeClr val="hlink"/>
                </a:solidFill>
                <a:latin typeface="Helvetica" pitchFamily="34" charset="0"/>
                <a:ea typeface="Osaka" pitchFamily="8" charset="-128"/>
              </a:rPr>
              <a:t>HL-2A tokamak (SWIP)</a:t>
            </a:r>
            <a:r>
              <a:rPr lang="en-US" altLang="ja-JP" sz="2000">
                <a:latin typeface="Helvetica" pitchFamily="34" charset="0"/>
                <a:ea typeface="Osaka" pitchFamily="8" charset="-128"/>
              </a:rPr>
              <a:t> proved, for the first time,  the existence of GAM by showing the complete symmetry (m=n=0)  and coupling with turbulence.</a:t>
            </a:r>
          </a:p>
        </p:txBody>
      </p:sp>
      <p:sp>
        <p:nvSpPr>
          <p:cNvPr id="742406" name="Text Box 6"/>
          <p:cNvSpPr txBox="1">
            <a:spLocks noChangeArrowheads="1"/>
          </p:cNvSpPr>
          <p:nvPr/>
        </p:nvSpPr>
        <p:spPr bwMode="auto">
          <a:xfrm>
            <a:off x="838200" y="5734050"/>
            <a:ext cx="70866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>
                <a:solidFill>
                  <a:srgbClr val="0000FF"/>
                </a:solidFill>
                <a:latin typeface="Helvetica" pitchFamily="34" charset="0"/>
                <a:ea typeface="Osaka" pitchFamily="8" charset="-128"/>
              </a:rPr>
              <a:t>This marvelous result was discussed  initially under close collaboration with NIFS</a:t>
            </a:r>
            <a:r>
              <a:rPr lang="en-US" altLang="ja-JP" sz="2800">
                <a:solidFill>
                  <a:srgbClr val="D7222A"/>
                </a:solidFill>
                <a:latin typeface="Helvetica" pitchFamily="34" charset="0"/>
                <a:ea typeface="Osaka" pitchFamily="8" charset="-128"/>
              </a:rPr>
              <a:t>  </a:t>
            </a:r>
          </a:p>
        </p:txBody>
      </p:sp>
      <p:sp>
        <p:nvSpPr>
          <p:cNvPr id="742407" name="Text Box 7"/>
          <p:cNvSpPr txBox="1">
            <a:spLocks noChangeArrowheads="1"/>
          </p:cNvSpPr>
          <p:nvPr/>
        </p:nvSpPr>
        <p:spPr bwMode="auto">
          <a:xfrm>
            <a:off x="5219700" y="3322638"/>
            <a:ext cx="3529013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1800">
                <a:latin typeface="Tahoma" pitchFamily="34" charset="0"/>
                <a:ea typeface="ＭＳ Ｐ明朝" pitchFamily="18" charset="-128"/>
              </a:rPr>
              <a:t>IAEA EX/P4-35 by L.W. Yan et al.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8964613" cy="677863"/>
          </a:xfrm>
        </p:spPr>
        <p:txBody>
          <a:bodyPr/>
          <a:lstStyle/>
          <a:p>
            <a:r>
              <a:rPr lang="en-US" altLang="ja-JP" sz="2400" b="1">
                <a:solidFill>
                  <a:schemeClr val="hlink"/>
                </a:solidFill>
              </a:rPr>
              <a:t>   </a:t>
            </a:r>
            <a:r>
              <a:rPr lang="en-US" altLang="ja-JP" b="1">
                <a:solidFill>
                  <a:schemeClr val="hlink"/>
                </a:solidFill>
              </a:rPr>
              <a:t>Identification of ZF in a Toroidal Plasma in CHS</a:t>
            </a:r>
          </a:p>
        </p:txBody>
      </p:sp>
      <p:pic>
        <p:nvPicPr>
          <p:cNvPr id="7444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32000"/>
            <a:ext cx="5397500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4452" name="Text Box 4"/>
          <p:cNvSpPr txBox="1">
            <a:spLocks noChangeArrowheads="1"/>
          </p:cNvSpPr>
          <p:nvPr/>
        </p:nvSpPr>
        <p:spPr bwMode="auto">
          <a:xfrm>
            <a:off x="519113" y="1484313"/>
            <a:ext cx="5184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</a:pPr>
            <a:r>
              <a:rPr lang="en-US" altLang="ja-JP" sz="2000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A. Fujisawa et al. PRL 93(2004)165002</a:t>
            </a:r>
          </a:p>
        </p:txBody>
      </p:sp>
      <p:sp>
        <p:nvSpPr>
          <p:cNvPr id="744453" name="Text Box 5"/>
          <p:cNvSpPr txBox="1">
            <a:spLocks noChangeArrowheads="1"/>
          </p:cNvSpPr>
          <p:nvPr/>
        </p:nvSpPr>
        <p:spPr bwMode="auto">
          <a:xfrm>
            <a:off x="5364163" y="1931988"/>
            <a:ext cx="3600450" cy="222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</a:pPr>
            <a:r>
              <a:rPr lang="en-US" altLang="ja-JP" sz="2000" b="1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Zonal flow with and </a:t>
            </a:r>
          </a:p>
          <a:p>
            <a:pPr>
              <a:spcBef>
                <a:spcPct val="20000"/>
              </a:spcBef>
              <a:buClr>
                <a:srgbClr val="3333CC"/>
              </a:buClr>
            </a:pPr>
            <a:r>
              <a:rPr lang="en-US" altLang="ja-JP" sz="2000" b="1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without a transport barrier</a:t>
            </a:r>
          </a:p>
          <a:p>
            <a:pPr>
              <a:spcBef>
                <a:spcPct val="20000"/>
              </a:spcBef>
              <a:buClr>
                <a:srgbClr val="3333CC"/>
              </a:buClr>
            </a:pPr>
            <a:endParaRPr lang="en-US" altLang="ja-JP" sz="2000" b="1">
              <a:solidFill>
                <a:srgbClr val="FF0000"/>
              </a:solidFill>
              <a:latin typeface="Tahoma" pitchFamily="34" charset="0"/>
              <a:ea typeface="ＭＳ Ｐ明朝" pitchFamily="18" charset="-128"/>
            </a:endParaRPr>
          </a:p>
          <a:p>
            <a:pPr>
              <a:spcBef>
                <a:spcPct val="20000"/>
              </a:spcBef>
              <a:buClr>
                <a:srgbClr val="3333CC"/>
              </a:buClr>
            </a:pPr>
            <a:r>
              <a:rPr lang="en-US" altLang="ja-JP" sz="1800">
                <a:solidFill>
                  <a:srgbClr val="000000"/>
                </a:solidFill>
                <a:latin typeface="Tahoma" pitchFamily="34" charset="0"/>
                <a:ea typeface="ＭＳ Ｐ明朝" pitchFamily="18" charset="-128"/>
              </a:rPr>
              <a:t>(a)Density fluctuation amplitude</a:t>
            </a:r>
          </a:p>
          <a:p>
            <a:pPr>
              <a:spcBef>
                <a:spcPct val="20000"/>
              </a:spcBef>
              <a:buClr>
                <a:srgbClr val="3333CC"/>
              </a:buClr>
            </a:pPr>
            <a:r>
              <a:rPr lang="en-US" altLang="ja-JP" sz="1800">
                <a:solidFill>
                  <a:srgbClr val="000000"/>
                </a:solidFill>
                <a:latin typeface="Tahoma" pitchFamily="34" charset="0"/>
                <a:ea typeface="ＭＳ Ｐ明朝" pitchFamily="18" charset="-128"/>
              </a:rPr>
              <a:t>(b)Zonal flow amplitude before </a:t>
            </a:r>
          </a:p>
          <a:p>
            <a:pPr>
              <a:spcBef>
                <a:spcPct val="20000"/>
              </a:spcBef>
              <a:buClr>
                <a:srgbClr val="3333CC"/>
              </a:buClr>
            </a:pPr>
            <a:r>
              <a:rPr lang="en-US" altLang="ja-JP" sz="1800">
                <a:solidFill>
                  <a:srgbClr val="000000"/>
                </a:solidFill>
                <a:latin typeface="Tahoma" pitchFamily="34" charset="0"/>
                <a:ea typeface="ＭＳ Ｐ明朝" pitchFamily="18" charset="-128"/>
              </a:rPr>
              <a:t>   and after transition</a:t>
            </a:r>
          </a:p>
        </p:txBody>
      </p:sp>
      <p:sp>
        <p:nvSpPr>
          <p:cNvPr id="744454" name="Text Box 6"/>
          <p:cNvSpPr txBox="1">
            <a:spLocks noChangeArrowheads="1"/>
          </p:cNvSpPr>
          <p:nvPr/>
        </p:nvSpPr>
        <p:spPr bwMode="auto">
          <a:xfrm>
            <a:off x="2103438" y="2205038"/>
            <a:ext cx="196373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</a:pPr>
            <a:r>
              <a:rPr lang="en-US" altLang="ja-JP" sz="1800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   Transition time</a:t>
            </a:r>
          </a:p>
        </p:txBody>
      </p:sp>
      <p:sp>
        <p:nvSpPr>
          <p:cNvPr id="744455" name="Text Box 7"/>
          <p:cNvSpPr txBox="1">
            <a:spLocks noChangeArrowheads="1"/>
          </p:cNvSpPr>
          <p:nvPr/>
        </p:nvSpPr>
        <p:spPr bwMode="auto">
          <a:xfrm>
            <a:off x="5487988" y="4379913"/>
            <a:ext cx="34147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</a:pPr>
            <a:r>
              <a:rPr lang="en-US" altLang="ja-JP" sz="2000">
                <a:solidFill>
                  <a:srgbClr val="000000"/>
                </a:solidFill>
                <a:latin typeface="Tahoma" pitchFamily="34" charset="0"/>
                <a:ea typeface="ＭＳ Ｐ明朝" pitchFamily="18" charset="-128"/>
              </a:rPr>
              <a:t>#Potential profile before and</a:t>
            </a:r>
          </a:p>
          <a:p>
            <a:pPr>
              <a:spcBef>
                <a:spcPct val="20000"/>
              </a:spcBef>
              <a:buClr>
                <a:srgbClr val="3333CC"/>
              </a:buClr>
            </a:pPr>
            <a:r>
              <a:rPr lang="en-US" altLang="ja-JP" sz="2000">
                <a:solidFill>
                  <a:srgbClr val="000000"/>
                </a:solidFill>
                <a:latin typeface="Tahoma" pitchFamily="34" charset="0"/>
                <a:ea typeface="ＭＳ Ｐ明朝" pitchFamily="18" charset="-128"/>
              </a:rPr>
              <a:t>after transition</a:t>
            </a:r>
          </a:p>
        </p:txBody>
      </p:sp>
    </p:spTree>
    <p:extLst>
      <p:ext uri="{BB962C8B-B14F-4D97-AF65-F5344CB8AC3E}">
        <p14:creationId xmlns:p14="http://schemas.microsoft.com/office/powerpoint/2010/main" val="39756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200" b="1" dirty="0" smtClean="0">
                <a:solidFill>
                  <a:srgbClr val="FF0000"/>
                </a:solidFill>
              </a:rPr>
              <a:t>                  Part II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4419600"/>
          </a:xfrm>
        </p:spPr>
        <p:txBody>
          <a:bodyPr/>
          <a:lstStyle/>
          <a:p>
            <a:pPr marL="0" lvl="0" indent="0">
              <a:lnSpc>
                <a:spcPct val="90000"/>
              </a:lnSpc>
              <a:buClr>
                <a:srgbClr val="3333CC"/>
              </a:buClr>
              <a:buNone/>
            </a:pPr>
            <a:r>
              <a:rPr lang="en-US" altLang="ja-JP" sz="2400" b="1" kern="1200" dirty="0" smtClean="0">
                <a:solidFill>
                  <a:srgbClr val="000000"/>
                </a:solidFill>
                <a:latin typeface="Tahoma" pitchFamily="34" charset="0"/>
                <a:ea typeface="ＭＳ Ｐ明朝" pitchFamily="18" charset="-128"/>
              </a:rPr>
              <a:t>3.</a:t>
            </a:r>
            <a:r>
              <a:rPr lang="en-US" altLang="ja-JP" sz="2400" b="1" kern="1200" dirty="0" smtClean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</a:t>
            </a:r>
            <a:r>
              <a:rPr lang="en-US" altLang="ja-JP" sz="2400" b="1" kern="1200" dirty="0">
                <a:latin typeface="Tahoma" pitchFamily="34" charset="0"/>
                <a:ea typeface="ＭＳ Ｐ明朝" pitchFamily="18" charset="-128"/>
              </a:rPr>
              <a:t>Stabilization (Control) of Instabilities and/or Fluctuations in Plasmas ( due to </a:t>
            </a:r>
            <a:r>
              <a:rPr lang="en-US" altLang="ja-JP" sz="2400" b="1" kern="1200" dirty="0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Velocity Shear effect</a:t>
            </a:r>
            <a:r>
              <a:rPr lang="en-US" altLang="ja-JP" sz="2400" b="1" kern="1200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and </a:t>
            </a:r>
            <a:r>
              <a:rPr lang="en-US" altLang="ja-JP" sz="2400" b="1" kern="1200" dirty="0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PM Force</a:t>
            </a:r>
            <a:r>
              <a:rPr lang="en-US" altLang="ja-JP" sz="2400" b="1" kern="1200" dirty="0" smtClean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)</a:t>
            </a:r>
            <a:endParaRPr lang="en-US" altLang="ja-JP" sz="2400" b="1" kern="1200" dirty="0">
              <a:solidFill>
                <a:srgbClr val="0000FF"/>
              </a:solidFill>
              <a:latin typeface="Tahoma" pitchFamily="34" charset="0"/>
              <a:ea typeface="ＭＳ Ｐ明朝" pitchFamily="18" charset="-128"/>
            </a:endParaRPr>
          </a:p>
          <a:p>
            <a:pPr marL="0" lvl="0" indent="0">
              <a:lnSpc>
                <a:spcPct val="90000"/>
              </a:lnSpc>
              <a:buClr>
                <a:srgbClr val="3333CC"/>
              </a:buClr>
              <a:buNone/>
            </a:pPr>
            <a:r>
              <a:rPr lang="en-US" altLang="ja-JP" sz="2400" b="1" kern="1200" dirty="0">
                <a:solidFill>
                  <a:srgbClr val="000000"/>
                </a:solidFill>
                <a:latin typeface="Tahoma" pitchFamily="34" charset="0"/>
                <a:ea typeface="ＭＳ Ｐ明朝" pitchFamily="18" charset="-128"/>
              </a:rPr>
              <a:t>4</a:t>
            </a:r>
            <a:r>
              <a:rPr lang="en-US" altLang="ja-JP" sz="2400" b="1" kern="1200" dirty="0" smtClean="0">
                <a:latin typeface="Tahoma" pitchFamily="34" charset="0"/>
                <a:ea typeface="ＭＳ Ｐ明朝" pitchFamily="18" charset="-128"/>
              </a:rPr>
              <a:t>. </a:t>
            </a:r>
            <a:r>
              <a:rPr lang="en-US" altLang="ja-JP" sz="2400" b="1" kern="1200" dirty="0">
                <a:latin typeface="Tahoma" pitchFamily="34" charset="0"/>
                <a:ea typeface="ＭＳ Ｐ明朝" pitchFamily="18" charset="-128"/>
              </a:rPr>
              <a:t>Mathematical Method(Tool) and its Application to Nonlinear Phenomena( Brief View of Nonlinear Wave Theories</a:t>
            </a:r>
            <a:r>
              <a:rPr lang="en-US" altLang="ja-JP" sz="2400" b="1" kern="1200" dirty="0" smtClean="0">
                <a:latin typeface="Tahoma" pitchFamily="34" charset="0"/>
                <a:ea typeface="ＭＳ Ｐ明朝" pitchFamily="18" charset="-128"/>
              </a:rPr>
              <a:t>)</a:t>
            </a:r>
            <a:endParaRPr lang="en-US" altLang="ja-JP" sz="2400" b="1" kern="1200" dirty="0">
              <a:latin typeface="Tahoma" pitchFamily="34" charset="0"/>
              <a:ea typeface="ＭＳ Ｐ明朝" pitchFamily="18" charset="-128"/>
            </a:endParaRPr>
          </a:p>
          <a:p>
            <a:pPr marL="0" lvl="0" indent="0">
              <a:lnSpc>
                <a:spcPct val="90000"/>
              </a:lnSpc>
              <a:buClr>
                <a:srgbClr val="3333CC"/>
              </a:buClr>
              <a:buNone/>
            </a:pPr>
            <a:r>
              <a:rPr lang="en-US" altLang="ja-JP" sz="2400" b="1" kern="1200" dirty="0" smtClean="0">
                <a:solidFill>
                  <a:srgbClr val="000000"/>
                </a:solidFill>
                <a:latin typeface="Tahoma" pitchFamily="34" charset="0"/>
                <a:ea typeface="ＭＳ Ｐ明朝" pitchFamily="18" charset="-128"/>
              </a:rPr>
              <a:t>5.</a:t>
            </a:r>
            <a:r>
              <a:rPr lang="en-US" altLang="ja-JP" sz="2400" b="1" kern="1200" dirty="0" smtClean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</a:t>
            </a:r>
            <a:r>
              <a:rPr lang="en-US" altLang="ja-JP" sz="2400" b="1" kern="1200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Some Topics associated with Zonal Flow and </a:t>
            </a:r>
            <a:r>
              <a:rPr lang="en-US" altLang="ja-JP" sz="2400" b="1" kern="1200" dirty="0" smtClean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GAM</a:t>
            </a:r>
          </a:p>
          <a:p>
            <a:pPr marL="0" lvl="0" indent="0">
              <a:lnSpc>
                <a:spcPct val="90000"/>
              </a:lnSpc>
              <a:buClr>
                <a:srgbClr val="3333CC"/>
              </a:buClr>
              <a:buNone/>
            </a:pPr>
            <a:endParaRPr kumimoji="1" lang="en-US" altLang="ja-JP" sz="2400" b="1" kern="1200" dirty="0">
              <a:solidFill>
                <a:srgbClr val="0000FF"/>
              </a:solidFill>
              <a:latin typeface="Tahoma" pitchFamily="34" charset="0"/>
              <a:ea typeface="ＭＳ Ｐ明朝" pitchFamily="18" charset="-128"/>
            </a:endParaRPr>
          </a:p>
          <a:p>
            <a:pPr marL="0" lvl="0" indent="0">
              <a:lnSpc>
                <a:spcPct val="90000"/>
              </a:lnSpc>
              <a:buClr>
                <a:srgbClr val="3333CC"/>
              </a:buClr>
              <a:buNone/>
            </a:pPr>
            <a:r>
              <a:rPr lang="en-US" altLang="ja-JP" sz="2400" b="1" u="sng" kern="1200" dirty="0" smtClean="0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Detailed Topics</a:t>
            </a:r>
            <a:r>
              <a:rPr lang="ja-JP" altLang="en-US" sz="2400" b="1" u="sng" kern="1200" dirty="0" smtClean="0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（</a:t>
            </a:r>
            <a:r>
              <a:rPr lang="en-US" altLang="ja-JP" sz="2400" b="1" u="sng" kern="1200" dirty="0" smtClean="0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2011 year)</a:t>
            </a:r>
          </a:p>
          <a:p>
            <a:pPr marL="0" lvl="0" indent="0">
              <a:lnSpc>
                <a:spcPct val="90000"/>
              </a:lnSpc>
              <a:buClr>
                <a:srgbClr val="3333CC"/>
              </a:buClr>
              <a:buNone/>
            </a:pPr>
            <a:r>
              <a:rPr lang="en-US" altLang="ja-JP" sz="2400" b="1" kern="1200" dirty="0" smtClean="0">
                <a:latin typeface="Tahoma" pitchFamily="34" charset="0"/>
                <a:ea typeface="ＭＳ Ｐ明朝" pitchFamily="18" charset="-128"/>
              </a:rPr>
              <a:t>Stabilization due to Plasma rotation or electric field shear,</a:t>
            </a:r>
          </a:p>
          <a:p>
            <a:pPr marL="0" lvl="0" indent="0">
              <a:lnSpc>
                <a:spcPct val="90000"/>
              </a:lnSpc>
              <a:buClr>
                <a:srgbClr val="3333CC"/>
              </a:buClr>
              <a:buNone/>
            </a:pPr>
            <a:r>
              <a:rPr lang="en-US" altLang="ja-JP" sz="2400" b="1" kern="1200" dirty="0" smtClean="0">
                <a:latin typeface="Tahoma" pitchFamily="34" charset="0"/>
                <a:ea typeface="ＭＳ Ｐ明朝" pitchFamily="18" charset="-128"/>
              </a:rPr>
              <a:t>Stabilization by P.M. </a:t>
            </a:r>
            <a:r>
              <a:rPr lang="en-US" altLang="ja-JP" sz="2400" b="1" kern="1200" dirty="0">
                <a:latin typeface="Tahoma" pitchFamily="34" charset="0"/>
                <a:ea typeface="ＭＳ Ｐ明朝" pitchFamily="18" charset="-128"/>
              </a:rPr>
              <a:t>F</a:t>
            </a:r>
            <a:r>
              <a:rPr lang="en-US" altLang="ja-JP" sz="2400" b="1" kern="1200" dirty="0" smtClean="0">
                <a:latin typeface="Tahoma" pitchFamily="34" charset="0"/>
                <a:ea typeface="ＭＳ Ｐ明朝" pitchFamily="18" charset="-128"/>
              </a:rPr>
              <a:t>orce, Confinement Improvement</a:t>
            </a:r>
          </a:p>
          <a:p>
            <a:pPr marL="0" lvl="0" indent="0">
              <a:lnSpc>
                <a:spcPct val="90000"/>
              </a:lnSpc>
              <a:buClr>
                <a:srgbClr val="3333CC"/>
              </a:buClr>
              <a:buNone/>
            </a:pPr>
            <a:r>
              <a:rPr lang="en-US" altLang="ja-JP" sz="2400" b="1" kern="1200" dirty="0">
                <a:latin typeface="Tahoma" pitchFamily="34" charset="0"/>
                <a:ea typeface="ＭＳ Ｐ明朝" pitchFamily="18" charset="-128"/>
              </a:rPr>
              <a:t>b</a:t>
            </a:r>
            <a:r>
              <a:rPr lang="en-US" altLang="ja-JP" sz="2400" b="1" kern="1200" dirty="0" smtClean="0">
                <a:latin typeface="Tahoma" pitchFamily="34" charset="0"/>
                <a:ea typeface="ＭＳ Ｐ明朝" pitchFamily="18" charset="-128"/>
              </a:rPr>
              <a:t>y Plasma Rotation, Generation Mechanism of E, Plasma</a:t>
            </a:r>
          </a:p>
          <a:p>
            <a:pPr marL="0" lvl="0" indent="0">
              <a:lnSpc>
                <a:spcPct val="90000"/>
              </a:lnSpc>
              <a:buClr>
                <a:srgbClr val="3333CC"/>
              </a:buClr>
              <a:buNone/>
            </a:pPr>
            <a:r>
              <a:rPr lang="en-US" altLang="ja-JP" sz="2400" b="1" kern="1200" dirty="0" smtClean="0">
                <a:latin typeface="Tahoma" pitchFamily="34" charset="0"/>
                <a:ea typeface="ＭＳ Ｐ明朝" pitchFamily="18" charset="-128"/>
              </a:rPr>
              <a:t>Rotation Exp., E-field stabilization mech., </a:t>
            </a:r>
            <a:r>
              <a:rPr lang="en-US" altLang="ja-JP" sz="2400" b="1" kern="1200" dirty="0" err="1" smtClean="0">
                <a:latin typeface="Tahoma" pitchFamily="34" charset="0"/>
                <a:ea typeface="ＭＳ Ｐ明朝" pitchFamily="18" charset="-128"/>
              </a:rPr>
              <a:t>Timofeev</a:t>
            </a:r>
            <a:r>
              <a:rPr lang="en-US" altLang="ja-JP" sz="2400" b="1" kern="1200" dirty="0" smtClean="0">
                <a:latin typeface="Tahoma" pitchFamily="34" charset="0"/>
                <a:ea typeface="ＭＳ Ｐ明朝" pitchFamily="18" charset="-128"/>
              </a:rPr>
              <a:t> mode,</a:t>
            </a:r>
          </a:p>
          <a:p>
            <a:pPr marL="0" lvl="0" indent="0">
              <a:lnSpc>
                <a:spcPct val="90000"/>
              </a:lnSpc>
              <a:buClr>
                <a:srgbClr val="3333CC"/>
              </a:buClr>
              <a:buNone/>
            </a:pPr>
            <a:r>
              <a:rPr lang="en-US" altLang="ja-JP" sz="2400" b="1" kern="1200" dirty="0" smtClean="0">
                <a:latin typeface="Tahoma" pitchFamily="34" charset="0"/>
                <a:ea typeface="ＭＳ Ｐ明朝" pitchFamily="18" charset="-128"/>
              </a:rPr>
              <a:t>Strong shock theory</a:t>
            </a:r>
            <a:endParaRPr kumimoji="1" lang="en-US" altLang="ja-JP" sz="2400" b="1" dirty="0" smtClean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557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400" b="1">
                <a:solidFill>
                  <a:schemeClr val="hlink"/>
                </a:solidFill>
                <a:ea typeface="ＭＳ Ｐゴシック" pitchFamily="50" charset="-128"/>
              </a:rPr>
              <a:t>　　　　　</a:t>
            </a:r>
            <a:r>
              <a:rPr lang="en-US" altLang="ja-JP" sz="2400" b="1">
                <a:solidFill>
                  <a:schemeClr val="hlink"/>
                </a:solidFill>
              </a:rPr>
              <a:t>Experimental Evidence</a:t>
            </a:r>
            <a:r>
              <a:rPr lang="en-US" altLang="ja-JP" sz="2400" b="1">
                <a:solidFill>
                  <a:schemeClr val="hlink"/>
                </a:solidFill>
                <a:ea typeface="ＭＳ Ｐゴシック" pitchFamily="50" charset="-128"/>
              </a:rPr>
              <a:t>s</a:t>
            </a:r>
            <a:r>
              <a:rPr lang="ja-JP" altLang="en-US" sz="2400" b="1">
                <a:solidFill>
                  <a:schemeClr val="hlink"/>
                </a:solidFill>
              </a:rPr>
              <a:t> </a:t>
            </a:r>
            <a:r>
              <a:rPr lang="en-US" altLang="ja-JP" sz="2400" b="1">
                <a:solidFill>
                  <a:schemeClr val="hlink"/>
                </a:solidFill>
              </a:rPr>
              <a:t>of GAM(</a:t>
            </a:r>
            <a:r>
              <a:rPr lang="ja-JP" altLang="en-US" sz="2400" b="1">
                <a:solidFill>
                  <a:schemeClr val="hlink"/>
                </a:solidFill>
                <a:ea typeface="ＭＳ Ｐゴシック" pitchFamily="50" charset="-128"/>
              </a:rPr>
              <a:t>３</a:t>
            </a:r>
            <a:r>
              <a:rPr lang="en-US" altLang="ja-JP" sz="2400" b="1">
                <a:solidFill>
                  <a:schemeClr val="hlink"/>
                </a:solidFill>
              </a:rPr>
              <a:t>)</a:t>
            </a:r>
            <a:endParaRPr lang="ja-JP" altLang="en-US" sz="2400" b="1">
              <a:solidFill>
                <a:schemeClr val="hlink"/>
              </a:solidFill>
            </a:endParaRPr>
          </a:p>
        </p:txBody>
      </p:sp>
      <p:graphicFrame>
        <p:nvGraphicFramePr>
          <p:cNvPr id="743427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990600" y="2965450"/>
          <a:ext cx="3810000" cy="183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625" name="数式" r:id="rId3" imgW="368280" imgH="177480" progId="Equation.3">
                  <p:embed/>
                </p:oleObj>
              </mc:Choice>
              <mc:Fallback>
                <p:oleObj name="数式" r:id="rId3" imgW="368280" imgH="177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965450"/>
                        <a:ext cx="3810000" cy="183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34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5148263" cy="502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34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716338"/>
            <a:ext cx="4211637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3430" name="Text Box 6"/>
          <p:cNvSpPr txBox="1">
            <a:spLocks noChangeArrowheads="1"/>
          </p:cNvSpPr>
          <p:nvPr/>
        </p:nvSpPr>
        <p:spPr bwMode="auto">
          <a:xfrm>
            <a:off x="5364163" y="1484313"/>
            <a:ext cx="35290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Elongation dependence and</a:t>
            </a:r>
          </a:p>
          <a:p>
            <a:pPr>
              <a:spcBef>
                <a:spcPct val="20000"/>
              </a:spcBef>
            </a:pPr>
            <a:r>
              <a:rPr lang="en-US" altLang="ja-JP" sz="200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scaling of frequency versus</a:t>
            </a:r>
            <a:r>
              <a:rPr lang="en-US" altLang="ja-JP" sz="2000">
                <a:latin typeface="Tahoma" pitchFamily="34" charset="0"/>
                <a:ea typeface="ＭＳ Ｐ明朝" pitchFamily="18" charset="-128"/>
              </a:rPr>
              <a:t> </a:t>
            </a:r>
          </a:p>
        </p:txBody>
      </p:sp>
      <p:graphicFrame>
        <p:nvGraphicFramePr>
          <p:cNvPr id="743431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5580063" y="2205038"/>
          <a:ext cx="647700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626" name="数式" r:id="rId7" imgW="368280" imgH="177480" progId="Equation.3">
                  <p:embed/>
                </p:oleObj>
              </mc:Choice>
              <mc:Fallback>
                <p:oleObj name="数式" r:id="rId7" imgW="368280" imgH="177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2205038"/>
                        <a:ext cx="647700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3432" name="Text Box 8"/>
          <p:cNvSpPr txBox="1">
            <a:spLocks noChangeArrowheads="1"/>
          </p:cNvSpPr>
          <p:nvPr/>
        </p:nvSpPr>
        <p:spPr bwMode="auto">
          <a:xfrm>
            <a:off x="5219700" y="2651125"/>
            <a:ext cx="37449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>
                <a:latin typeface="Tahoma" pitchFamily="34" charset="0"/>
                <a:ea typeface="ＭＳ Ｐ明朝" pitchFamily="18" charset="-128"/>
              </a:rPr>
              <a:t>  Other parameter dependence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81000"/>
            <a:ext cx="7905750" cy="677863"/>
          </a:xfrm>
        </p:spPr>
        <p:txBody>
          <a:bodyPr/>
          <a:lstStyle/>
          <a:p>
            <a:r>
              <a:rPr lang="en-US" altLang="ja-JP" sz="2400" b="1">
                <a:solidFill>
                  <a:schemeClr val="hlink"/>
                </a:solidFill>
              </a:rPr>
              <a:t> Elongation and safety factor dependence on GAM</a:t>
            </a:r>
            <a:br>
              <a:rPr lang="en-US" altLang="ja-JP" sz="2400" b="1">
                <a:solidFill>
                  <a:schemeClr val="hlink"/>
                </a:solidFill>
              </a:rPr>
            </a:br>
            <a:r>
              <a:rPr lang="en-US" altLang="ja-JP" sz="2400" b="1">
                <a:solidFill>
                  <a:schemeClr val="hlink"/>
                </a:solidFill>
              </a:rPr>
              <a:t>                             (Experiment)</a:t>
            </a:r>
          </a:p>
        </p:txBody>
      </p:sp>
      <p:pic>
        <p:nvPicPr>
          <p:cNvPr id="7475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287463"/>
            <a:ext cx="439102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7524" name="Text Box 4"/>
          <p:cNvSpPr txBox="1">
            <a:spLocks noChangeArrowheads="1"/>
          </p:cNvSpPr>
          <p:nvPr/>
        </p:nvSpPr>
        <p:spPr bwMode="auto">
          <a:xfrm>
            <a:off x="179388" y="4292600"/>
            <a:ext cx="38877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</a:pPr>
            <a:r>
              <a:rPr lang="en-US" altLang="ja-JP" sz="2000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(Conway,FEC2006 EX/2-1)</a:t>
            </a:r>
          </a:p>
        </p:txBody>
      </p:sp>
      <p:sp>
        <p:nvSpPr>
          <p:cNvPr id="747525" name="Text Box 5"/>
          <p:cNvSpPr txBox="1">
            <a:spLocks noChangeArrowheads="1"/>
          </p:cNvSpPr>
          <p:nvPr/>
        </p:nvSpPr>
        <p:spPr bwMode="auto">
          <a:xfrm>
            <a:off x="827088" y="2508250"/>
            <a:ext cx="1873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</a:pPr>
            <a:r>
              <a:rPr lang="en-US" altLang="ja-JP" sz="2000">
                <a:solidFill>
                  <a:srgbClr val="000000"/>
                </a:solidFill>
                <a:latin typeface="Tahoma" pitchFamily="34" charset="0"/>
                <a:ea typeface="ＭＳ Ｐ明朝" pitchFamily="18" charset="-128"/>
              </a:rPr>
              <a:t>        GAM frequency</a:t>
            </a:r>
          </a:p>
        </p:txBody>
      </p:sp>
      <p:sp>
        <p:nvSpPr>
          <p:cNvPr id="747526" name="Text Box 6"/>
          <p:cNvSpPr txBox="1">
            <a:spLocks noChangeArrowheads="1"/>
          </p:cNvSpPr>
          <p:nvPr/>
        </p:nvSpPr>
        <p:spPr bwMode="auto">
          <a:xfrm>
            <a:off x="1166813" y="51625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</a:pPr>
            <a:endParaRPr lang="ja-JP" altLang="en-US" sz="2000">
              <a:solidFill>
                <a:srgbClr val="000000"/>
              </a:solidFill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47527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2916238" y="4724400"/>
          <a:ext cx="3600450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07" name="数式" r:id="rId4" imgW="1638000" imgH="457200" progId="Equation.3">
                  <p:embed/>
                </p:oleObj>
              </mc:Choice>
              <mc:Fallback>
                <p:oleObj name="数式" r:id="rId4" imgW="1638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724400"/>
                        <a:ext cx="3600450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28" name="Text Box 8"/>
          <p:cNvSpPr txBox="1">
            <a:spLocks noChangeArrowheads="1"/>
          </p:cNvSpPr>
          <p:nvPr/>
        </p:nvSpPr>
        <p:spPr bwMode="auto">
          <a:xfrm>
            <a:off x="468313" y="5734050"/>
            <a:ext cx="7991475" cy="701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</a:pPr>
            <a:r>
              <a:rPr lang="en-US" altLang="ja-JP" sz="2000" b="1">
                <a:solidFill>
                  <a:srgbClr val="000000"/>
                </a:solidFill>
                <a:latin typeface="Tahoma" pitchFamily="34" charset="0"/>
                <a:ea typeface="ＭＳ Ｐ明朝" pitchFamily="18" charset="-128"/>
              </a:rPr>
              <a:t>Clear formula for frequency of GAM including shaped </a:t>
            </a:r>
          </a:p>
          <a:p>
            <a:pPr>
              <a:spcBef>
                <a:spcPct val="20000"/>
              </a:spcBef>
              <a:buClr>
                <a:srgbClr val="3333CC"/>
              </a:buClr>
            </a:pPr>
            <a:r>
              <a:rPr lang="en-US" altLang="ja-JP" sz="2000" b="1">
                <a:solidFill>
                  <a:srgbClr val="000000"/>
                </a:solidFill>
                <a:latin typeface="Tahoma" pitchFamily="34" charset="0"/>
                <a:ea typeface="ＭＳ Ｐ明朝" pitchFamily="18" charset="-128"/>
              </a:rPr>
              <a:t>parameters has not been obtained</a:t>
            </a:r>
          </a:p>
        </p:txBody>
      </p:sp>
      <p:sp>
        <p:nvSpPr>
          <p:cNvPr id="747529" name="Text Box 9"/>
          <p:cNvSpPr txBox="1">
            <a:spLocks noChangeArrowheads="1"/>
          </p:cNvSpPr>
          <p:nvPr/>
        </p:nvSpPr>
        <p:spPr bwMode="auto">
          <a:xfrm>
            <a:off x="158750" y="5243513"/>
            <a:ext cx="1771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3333CC"/>
              </a:buClr>
            </a:pPr>
            <a:r>
              <a:rPr lang="en-US" altLang="ja-JP" sz="2000" b="1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Motivations:</a:t>
            </a:r>
          </a:p>
        </p:txBody>
      </p:sp>
    </p:spTree>
    <p:extLst>
      <p:ext uri="{BB962C8B-B14F-4D97-AF65-F5344CB8AC3E}">
        <p14:creationId xmlns:p14="http://schemas.microsoft.com/office/powerpoint/2010/main" val="329354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81000"/>
            <a:ext cx="8424862" cy="677863"/>
          </a:xfrm>
        </p:spPr>
        <p:txBody>
          <a:bodyPr/>
          <a:lstStyle/>
          <a:p>
            <a:r>
              <a:rPr lang="en-US" altLang="ja-JP" sz="2400">
                <a:solidFill>
                  <a:schemeClr val="hlink"/>
                </a:solidFill>
              </a:rPr>
              <a:t>On going topics of Geodesic Acoustic Modes(GAM) (1)</a:t>
            </a:r>
          </a:p>
        </p:txBody>
      </p:sp>
      <p:sp>
        <p:nvSpPr>
          <p:cNvPr id="7454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484313"/>
            <a:ext cx="8642350" cy="865187"/>
          </a:xfrm>
          <a:solidFill>
            <a:srgbClr val="009900"/>
          </a:solidFill>
          <a:ln>
            <a:solidFill>
              <a:srgbClr val="05DF39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ja-JP" sz="1800" b="1">
                <a:solidFill>
                  <a:schemeClr val="hlink"/>
                </a:solidFill>
              </a:rPr>
              <a:t>Effect of Plasma Shape</a:t>
            </a:r>
            <a:r>
              <a:rPr lang="en-US" altLang="ja-JP" sz="1800">
                <a:solidFill>
                  <a:schemeClr val="bg1"/>
                </a:solidFill>
              </a:rPr>
              <a:t> on coherent modes such as GAM are important,</a:t>
            </a:r>
          </a:p>
          <a:p>
            <a:pPr>
              <a:buFont typeface="Wingdings" pitchFamily="2" charset="2"/>
              <a:buNone/>
            </a:pPr>
            <a:r>
              <a:rPr lang="en-US" altLang="ja-JP" sz="1800">
                <a:solidFill>
                  <a:schemeClr val="bg1"/>
                </a:solidFill>
              </a:rPr>
              <a:t> as well as those on microinstabilities and mean            </a:t>
            </a:r>
            <a:r>
              <a:rPr lang="en-US" altLang="ja-JP" sz="1800">
                <a:solidFill>
                  <a:schemeClr val="bg1"/>
                </a:solidFill>
                <a:ea typeface="ＭＳ Ｐゴシック" pitchFamily="50" charset="-128"/>
              </a:rPr>
              <a:t>flow</a:t>
            </a:r>
            <a:endParaRPr lang="en-US" altLang="ja-JP" sz="2400">
              <a:solidFill>
                <a:schemeClr val="bg1"/>
              </a:solidFill>
              <a:ea typeface="ＭＳ Ｐゴシック" pitchFamily="50" charset="-128"/>
            </a:endParaRPr>
          </a:p>
        </p:txBody>
      </p:sp>
      <p:graphicFrame>
        <p:nvGraphicFramePr>
          <p:cNvPr id="74547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292725" y="1927225"/>
          <a:ext cx="523875" cy="22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676" name="数式" r:id="rId3" imgW="380880" imgH="164880" progId="Equation.3">
                  <p:embed/>
                </p:oleObj>
              </mc:Choice>
              <mc:Fallback>
                <p:oleObj name="数式" r:id="rId3" imgW="380880" imgH="1648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1927225"/>
                        <a:ext cx="523875" cy="22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5477" name="Text Box 5"/>
          <p:cNvSpPr txBox="1">
            <a:spLocks noChangeArrowheads="1"/>
          </p:cNvSpPr>
          <p:nvPr/>
        </p:nvSpPr>
        <p:spPr bwMode="auto">
          <a:xfrm>
            <a:off x="303213" y="2795588"/>
            <a:ext cx="868699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 dirty="0" err="1">
                <a:latin typeface="Tahoma" pitchFamily="34" charset="0"/>
                <a:ea typeface="ＭＳ Ｐ明朝" pitchFamily="18" charset="-128"/>
              </a:rPr>
              <a:t>Zhe</a:t>
            </a:r>
            <a:r>
              <a:rPr lang="en-US" altLang="ja-JP" sz="2000" b="1" dirty="0">
                <a:latin typeface="Tahoma" pitchFamily="34" charset="0"/>
                <a:ea typeface="ＭＳ Ｐ明朝" pitchFamily="18" charset="-128"/>
              </a:rPr>
              <a:t> </a:t>
            </a:r>
            <a:r>
              <a:rPr lang="en-US" altLang="ja-JP" sz="2000" b="1" dirty="0" err="1">
                <a:latin typeface="Tahoma" pitchFamily="34" charset="0"/>
                <a:ea typeface="ＭＳ Ｐ明朝" pitchFamily="18" charset="-128"/>
              </a:rPr>
              <a:t>Gao</a:t>
            </a:r>
            <a:r>
              <a:rPr lang="en-US" altLang="ja-JP" sz="2000" b="1" dirty="0">
                <a:latin typeface="Tahoma" pitchFamily="34" charset="0"/>
                <a:ea typeface="ＭＳ Ｐ明朝" pitchFamily="18" charset="-128"/>
              </a:rPr>
              <a:t>, Ping Wang and H. </a:t>
            </a:r>
            <a:r>
              <a:rPr lang="en-US" altLang="ja-JP" sz="2000" b="1" dirty="0" err="1">
                <a:latin typeface="Tahoma" pitchFamily="34" charset="0"/>
                <a:ea typeface="ＭＳ Ｐ明朝" pitchFamily="18" charset="-128"/>
              </a:rPr>
              <a:t>Sanuki</a:t>
            </a:r>
            <a:r>
              <a:rPr lang="en-US" altLang="ja-JP" sz="2000" b="1" dirty="0">
                <a:latin typeface="Tahoma" pitchFamily="34" charset="0"/>
                <a:ea typeface="ＭＳ Ｐ明朝" pitchFamily="18" charset="-128"/>
              </a:rPr>
              <a:t>:</a:t>
            </a:r>
            <a:r>
              <a:rPr lang="en-US" altLang="ja-JP" sz="2000" dirty="0">
                <a:latin typeface="Tahoma" pitchFamily="34" charset="0"/>
                <a:ea typeface="ＭＳ Ｐ明朝" pitchFamily="18" charset="-128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ＭＳ Ｐ明朝"/>
                <a:ea typeface="ＭＳ Ｐ明朝" pitchFamily="18" charset="-128"/>
              </a:rPr>
              <a:t>”</a:t>
            </a:r>
            <a:r>
              <a:rPr lang="en-US" altLang="ja-JP" sz="2000" b="1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Elongation and finite aspect </a:t>
            </a:r>
          </a:p>
          <a:p>
            <a:pPr>
              <a:spcBef>
                <a:spcPct val="20000"/>
              </a:spcBef>
            </a:pPr>
            <a:r>
              <a:rPr lang="en-US" altLang="ja-JP" sz="2000" b="1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ratio effects on GAM</a:t>
            </a:r>
            <a:r>
              <a:rPr lang="en-US" altLang="ja-JP" sz="2000" b="1" dirty="0">
                <a:solidFill>
                  <a:srgbClr val="0000FF"/>
                </a:solidFill>
                <a:latin typeface="ＭＳ Ｐ明朝"/>
                <a:ea typeface="ＭＳ Ｐ明朝" pitchFamily="18" charset="-128"/>
              </a:rPr>
              <a:t>”</a:t>
            </a:r>
            <a:r>
              <a:rPr lang="en-US" altLang="ja-JP" sz="2000" b="1" dirty="0">
                <a:latin typeface="Tahoma" pitchFamily="34" charset="0"/>
                <a:ea typeface="ＭＳ Ｐ明朝" pitchFamily="18" charset="-128"/>
              </a:rPr>
              <a:t> (</a:t>
            </a:r>
            <a:r>
              <a:rPr lang="en-US" altLang="ja-JP" sz="2000" dirty="0">
                <a:latin typeface="Tahoma" pitchFamily="34" charset="0"/>
                <a:ea typeface="ＭＳ Ｐ明朝" pitchFamily="18" charset="-128"/>
              </a:rPr>
              <a:t>presented in</a:t>
            </a:r>
            <a:r>
              <a:rPr lang="en-US" altLang="ja-JP" sz="2000" b="1" dirty="0">
                <a:latin typeface="Tahoma" pitchFamily="34" charset="0"/>
                <a:ea typeface="ＭＳ Ｐ明朝" pitchFamily="18" charset="-128"/>
              </a:rPr>
              <a:t> </a:t>
            </a:r>
            <a:r>
              <a:rPr lang="en-US" altLang="ja-JP" sz="2000" dirty="0">
                <a:latin typeface="Tahoma" pitchFamily="34" charset="0"/>
                <a:ea typeface="ＭＳ Ｐ明朝" pitchFamily="18" charset="-128"/>
              </a:rPr>
              <a:t>13</a:t>
            </a:r>
            <a:r>
              <a:rPr lang="en-US" altLang="ja-JP" sz="2000" baseline="30000" dirty="0">
                <a:latin typeface="Tahoma" pitchFamily="34" charset="0"/>
                <a:ea typeface="ＭＳ Ｐ明朝" pitchFamily="18" charset="-128"/>
              </a:rPr>
              <a:t>th</a:t>
            </a:r>
            <a:r>
              <a:rPr lang="en-US" altLang="ja-JP" sz="2000" dirty="0">
                <a:latin typeface="Tahoma" pitchFamily="34" charset="0"/>
                <a:ea typeface="ＭＳ Ｐ明朝" pitchFamily="18" charset="-128"/>
              </a:rPr>
              <a:t> International Workshop </a:t>
            </a:r>
          </a:p>
          <a:p>
            <a:pPr>
              <a:spcBef>
                <a:spcPct val="20000"/>
              </a:spcBef>
            </a:pPr>
            <a:r>
              <a:rPr lang="en-US" altLang="ja-JP" sz="2000" dirty="0">
                <a:latin typeface="Tahoma" pitchFamily="34" charset="0"/>
                <a:ea typeface="ＭＳ Ｐ明朝" pitchFamily="18" charset="-128"/>
              </a:rPr>
              <a:t>on </a:t>
            </a:r>
            <a:r>
              <a:rPr lang="en-US" altLang="ja-JP" sz="2000" dirty="0" err="1">
                <a:latin typeface="Tahoma" pitchFamily="34" charset="0"/>
                <a:ea typeface="ＭＳ Ｐ明朝" pitchFamily="18" charset="-128"/>
              </a:rPr>
              <a:t>Sperical</a:t>
            </a:r>
            <a:r>
              <a:rPr lang="en-US" altLang="ja-JP" sz="2000" dirty="0">
                <a:latin typeface="Tahoma" pitchFamily="34" charset="0"/>
                <a:ea typeface="ＭＳ Ｐ明朝" pitchFamily="18" charset="-128"/>
              </a:rPr>
              <a:t> Torus 2007, Oct.10-13, Fukuoka, Japan</a:t>
            </a:r>
            <a:r>
              <a:rPr lang="en-US" altLang="ja-JP" sz="2000" dirty="0" smtClean="0">
                <a:latin typeface="Tahoma" pitchFamily="34" charset="0"/>
                <a:ea typeface="ＭＳ Ｐ明朝" pitchFamily="18" charset="-128"/>
              </a:rPr>
              <a:t>), </a:t>
            </a:r>
            <a:r>
              <a:rPr lang="en-US" altLang="ja-JP" sz="2000" dirty="0" err="1" smtClean="0">
                <a:latin typeface="Tahoma" pitchFamily="34" charset="0"/>
                <a:ea typeface="ＭＳ Ｐ明朝" pitchFamily="18" charset="-128"/>
              </a:rPr>
              <a:t>PoP</a:t>
            </a:r>
            <a:r>
              <a:rPr lang="en-US" altLang="ja-JP" sz="2000" dirty="0" smtClean="0">
                <a:latin typeface="Tahoma" pitchFamily="34" charset="0"/>
                <a:ea typeface="ＭＳ Ｐ明朝" pitchFamily="18" charset="-128"/>
              </a:rPr>
              <a:t>(2008), NF(2009)</a:t>
            </a:r>
            <a:endParaRPr lang="en-US" altLang="ja-JP" sz="2000" b="1" dirty="0">
              <a:solidFill>
                <a:srgbClr val="0000FF"/>
              </a:solidFill>
              <a:latin typeface="Tahoma" pitchFamily="34" charset="0"/>
              <a:ea typeface="ＭＳ Ｐ明朝" pitchFamily="18" charset="-128"/>
            </a:endParaRPr>
          </a:p>
        </p:txBody>
      </p:sp>
      <p:sp>
        <p:nvSpPr>
          <p:cNvPr id="745478" name="Text Box 6"/>
          <p:cNvSpPr txBox="1">
            <a:spLocks noChangeArrowheads="1"/>
          </p:cNvSpPr>
          <p:nvPr/>
        </p:nvSpPr>
        <p:spPr bwMode="auto">
          <a:xfrm>
            <a:off x="250825" y="4019550"/>
            <a:ext cx="8642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GAM dispersion in large aspect ratio and circular cross section </a:t>
            </a:r>
          </a:p>
          <a:p>
            <a:pPr>
              <a:spcBef>
                <a:spcPct val="20000"/>
              </a:spcBef>
            </a:pPr>
            <a:r>
              <a:rPr lang="en-US" altLang="ja-JP" sz="2000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limit</a:t>
            </a:r>
          </a:p>
        </p:txBody>
      </p:sp>
      <p:pic>
        <p:nvPicPr>
          <p:cNvPr id="7454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868863"/>
            <a:ext cx="3633787" cy="70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5480" name="Text Box 8"/>
          <p:cNvSpPr txBox="1">
            <a:spLocks noChangeArrowheads="1"/>
          </p:cNvSpPr>
          <p:nvPr/>
        </p:nvSpPr>
        <p:spPr bwMode="auto">
          <a:xfrm>
            <a:off x="250825" y="5949950"/>
            <a:ext cx="88931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References</a:t>
            </a:r>
            <a:r>
              <a:rPr lang="en-US" altLang="ja-JP" sz="2000" dirty="0">
                <a:latin typeface="Tahoma" pitchFamily="34" charset="0"/>
                <a:ea typeface="ＭＳ Ｐ明朝" pitchFamily="18" charset="-128"/>
              </a:rPr>
              <a:t>: </a:t>
            </a:r>
            <a:r>
              <a:rPr lang="en-US" altLang="ja-JP" sz="2000" b="1" dirty="0" err="1">
                <a:latin typeface="Tahoma" pitchFamily="34" charset="0"/>
                <a:ea typeface="ＭＳ Ｐ明朝" pitchFamily="18" charset="-128"/>
              </a:rPr>
              <a:t>Sugama</a:t>
            </a:r>
            <a:r>
              <a:rPr lang="en-US" altLang="ja-JP" sz="2000" b="1" dirty="0">
                <a:latin typeface="Tahoma" pitchFamily="34" charset="0"/>
                <a:ea typeface="ＭＳ Ｐ明朝" pitchFamily="18" charset="-128"/>
              </a:rPr>
              <a:t> et al.(2006), </a:t>
            </a:r>
          </a:p>
          <a:p>
            <a:pPr>
              <a:spcBef>
                <a:spcPct val="20000"/>
              </a:spcBef>
            </a:pPr>
            <a:r>
              <a:rPr lang="en-US" altLang="ja-JP" sz="2000" b="1" dirty="0">
                <a:latin typeface="Tahoma" pitchFamily="34" charset="0"/>
                <a:ea typeface="ＭＳ Ｐ明朝" pitchFamily="18" charset="-128"/>
              </a:rPr>
              <a:t>                   </a:t>
            </a:r>
            <a:r>
              <a:rPr lang="en-US" altLang="ja-JP" sz="2000" b="1" dirty="0" err="1">
                <a:latin typeface="Tahoma" pitchFamily="34" charset="0"/>
                <a:ea typeface="ＭＳ Ｐ明朝" pitchFamily="18" charset="-128"/>
              </a:rPr>
              <a:t>Gao</a:t>
            </a:r>
            <a:r>
              <a:rPr lang="en-US" altLang="ja-JP" sz="2000" b="1" dirty="0" smtClean="0">
                <a:latin typeface="Tahoma" pitchFamily="34" charset="0"/>
                <a:ea typeface="ＭＳ Ｐ明朝" pitchFamily="18" charset="-128"/>
              </a:rPr>
              <a:t>, </a:t>
            </a:r>
            <a:r>
              <a:rPr lang="en-US" altLang="ja-JP" sz="2000" b="1" dirty="0" err="1" smtClean="0">
                <a:latin typeface="Tahoma" pitchFamily="34" charset="0"/>
                <a:ea typeface="ＭＳ Ｐ明朝" pitchFamily="18" charset="-128"/>
              </a:rPr>
              <a:t>Itoh</a:t>
            </a:r>
            <a:r>
              <a:rPr lang="en-US" altLang="ja-JP" sz="2000" b="1" dirty="0">
                <a:latin typeface="Tahoma" pitchFamily="34" charset="0"/>
                <a:ea typeface="ＭＳ Ｐ明朝" pitchFamily="18" charset="-128"/>
              </a:rPr>
              <a:t>, </a:t>
            </a:r>
            <a:r>
              <a:rPr lang="en-US" altLang="ja-JP" sz="2000" b="1" dirty="0" err="1">
                <a:latin typeface="Tahoma" pitchFamily="34" charset="0"/>
                <a:ea typeface="ＭＳ Ｐ明朝" pitchFamily="18" charset="-128"/>
              </a:rPr>
              <a:t>Sanuki</a:t>
            </a:r>
            <a:r>
              <a:rPr lang="en-US" altLang="ja-JP" sz="2000" b="1" dirty="0">
                <a:latin typeface="Tahoma" pitchFamily="34" charset="0"/>
                <a:ea typeface="ＭＳ Ｐ明朝" pitchFamily="18" charset="-128"/>
              </a:rPr>
              <a:t> and </a:t>
            </a:r>
            <a:r>
              <a:rPr lang="en-US" altLang="ja-JP" sz="2000" b="1" dirty="0" smtClean="0">
                <a:latin typeface="Tahoma" pitchFamily="34" charset="0"/>
                <a:ea typeface="ＭＳ Ｐ明朝" pitchFamily="18" charset="-128"/>
              </a:rPr>
              <a:t>Dong, </a:t>
            </a:r>
            <a:r>
              <a:rPr lang="en-US" altLang="ja-JP" sz="2000" b="1" dirty="0" err="1" smtClean="0">
                <a:latin typeface="Tahoma" pitchFamily="34" charset="0"/>
                <a:ea typeface="ＭＳ Ｐ明朝" pitchFamily="18" charset="-128"/>
              </a:rPr>
              <a:t>PoP</a:t>
            </a:r>
            <a:r>
              <a:rPr lang="en-US" altLang="ja-JP" sz="2000" b="1" dirty="0" smtClean="0">
                <a:latin typeface="Tahoma" pitchFamily="34" charset="0"/>
                <a:ea typeface="ＭＳ Ｐ明朝" pitchFamily="18" charset="-128"/>
              </a:rPr>
              <a:t> 15(2008)</a:t>
            </a:r>
            <a:endParaRPr lang="ja-JP" altLang="en-US" sz="2000" b="1" dirty="0">
              <a:latin typeface="Tahoma" pitchFamily="34" charset="0"/>
              <a:ea typeface="ＭＳ Ｐ明朝" pitchFamily="18" charset="-128"/>
            </a:endParaRPr>
          </a:p>
        </p:txBody>
      </p:sp>
      <p:sp>
        <p:nvSpPr>
          <p:cNvPr id="745481" name="Text Box 9"/>
          <p:cNvSpPr txBox="1">
            <a:spLocks noChangeArrowheads="1"/>
          </p:cNvSpPr>
          <p:nvPr/>
        </p:nvSpPr>
        <p:spPr bwMode="auto">
          <a:xfrm>
            <a:off x="4408488" y="49466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45482" name="Object 10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201165713"/>
              </p:ext>
            </p:extLst>
          </p:nvPr>
        </p:nvGraphicFramePr>
        <p:xfrm>
          <a:off x="3851275" y="4796631"/>
          <a:ext cx="507682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677" name="数式" r:id="rId6" imgW="3390840" imgH="558720" progId="Equation.3">
                  <p:embed/>
                </p:oleObj>
              </mc:Choice>
              <mc:Fallback>
                <p:oleObj name="数式" r:id="rId6" imgW="3390840" imgH="55872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796631"/>
                        <a:ext cx="507682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476250"/>
            <a:ext cx="8640762" cy="865188"/>
          </a:xfrm>
        </p:spPr>
        <p:txBody>
          <a:bodyPr/>
          <a:lstStyle/>
          <a:p>
            <a:r>
              <a:rPr lang="en-US" altLang="ja-JP" sz="2400" b="1" dirty="0">
                <a:solidFill>
                  <a:schemeClr val="hlink"/>
                </a:solidFill>
              </a:rPr>
              <a:t>       </a:t>
            </a:r>
            <a:br>
              <a:rPr lang="en-US" altLang="ja-JP" sz="2400" b="1" dirty="0">
                <a:solidFill>
                  <a:schemeClr val="hlink"/>
                </a:solidFill>
              </a:rPr>
            </a:br>
            <a:r>
              <a:rPr lang="en-US" altLang="ja-JP" sz="2400" b="1" dirty="0">
                <a:solidFill>
                  <a:schemeClr val="hlink"/>
                </a:solidFill>
              </a:rPr>
              <a:t>   </a:t>
            </a:r>
            <a:br>
              <a:rPr lang="en-US" altLang="ja-JP" sz="2400" b="1" dirty="0">
                <a:solidFill>
                  <a:schemeClr val="hlink"/>
                </a:solidFill>
              </a:rPr>
            </a:br>
            <a:r>
              <a:rPr lang="en-US" altLang="ja-JP" sz="2400" b="1" dirty="0">
                <a:solidFill>
                  <a:schemeClr val="hlink"/>
                </a:solidFill>
              </a:rPr>
              <a:t>       Elongation and Aspect ratio effects on GAM</a:t>
            </a:r>
            <a:br>
              <a:rPr lang="en-US" altLang="ja-JP" sz="2400" b="1" dirty="0">
                <a:solidFill>
                  <a:schemeClr val="hlink"/>
                </a:solidFill>
              </a:rPr>
            </a:br>
            <a:r>
              <a:rPr lang="en-US" altLang="ja-JP" sz="2400" b="1" dirty="0">
                <a:solidFill>
                  <a:schemeClr val="hlink"/>
                </a:solidFill>
              </a:rPr>
              <a:t>                            (Simulation</a:t>
            </a:r>
            <a:r>
              <a:rPr lang="en-US" altLang="ja-JP" sz="2400" b="1" dirty="0" smtClean="0">
                <a:solidFill>
                  <a:schemeClr val="hlink"/>
                </a:solidFill>
              </a:rPr>
              <a:t>)(2)</a:t>
            </a:r>
            <a:r>
              <a:rPr lang="en-US" altLang="ja-JP" sz="2400" dirty="0" smtClean="0"/>
              <a:t> 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000" dirty="0"/>
              <a:t>                              </a:t>
            </a:r>
            <a:r>
              <a:rPr lang="en-US" altLang="ja-JP" sz="2400" dirty="0"/>
              <a:t>                              </a:t>
            </a:r>
            <a:endParaRPr lang="en-US" altLang="ja-JP" sz="2400" b="1" dirty="0">
              <a:solidFill>
                <a:schemeClr val="hlink"/>
              </a:solidFill>
            </a:endParaRPr>
          </a:p>
        </p:txBody>
      </p:sp>
      <p:pic>
        <p:nvPicPr>
          <p:cNvPr id="7464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050" y="1844675"/>
            <a:ext cx="2814638" cy="295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65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16113"/>
            <a:ext cx="5473700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6501" name="Text Box 5"/>
          <p:cNvSpPr txBox="1">
            <a:spLocks noChangeArrowheads="1"/>
          </p:cNvSpPr>
          <p:nvPr/>
        </p:nvSpPr>
        <p:spPr bwMode="auto">
          <a:xfrm>
            <a:off x="539750" y="1484313"/>
            <a:ext cx="19446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>
                <a:latin typeface="Tahoma" pitchFamily="34" charset="0"/>
                <a:ea typeface="ＭＳ Ｐ明朝" pitchFamily="18" charset="-128"/>
              </a:rPr>
              <a:t>      </a:t>
            </a:r>
            <a:r>
              <a:rPr lang="en-US" altLang="ja-JP" sz="2000" b="1">
                <a:solidFill>
                  <a:srgbClr val="009900"/>
                </a:solidFill>
                <a:latin typeface="Tahoma" pitchFamily="34" charset="0"/>
                <a:ea typeface="ＭＳ Ｐ明朝" pitchFamily="18" charset="-128"/>
              </a:rPr>
              <a:t>Frequency</a:t>
            </a:r>
          </a:p>
        </p:txBody>
      </p:sp>
      <p:sp>
        <p:nvSpPr>
          <p:cNvPr id="746502" name="Text Box 6"/>
          <p:cNvSpPr txBox="1">
            <a:spLocks noChangeArrowheads="1"/>
          </p:cNvSpPr>
          <p:nvPr/>
        </p:nvSpPr>
        <p:spPr bwMode="auto">
          <a:xfrm>
            <a:off x="3040063" y="1700213"/>
            <a:ext cx="23955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>
                <a:latin typeface="Tahoma" pitchFamily="34" charset="0"/>
                <a:ea typeface="ＭＳ Ｐ明朝" pitchFamily="18" charset="-128"/>
              </a:rPr>
              <a:t>    </a:t>
            </a:r>
            <a:r>
              <a:rPr lang="en-US" altLang="ja-JP" sz="2000" b="1">
                <a:solidFill>
                  <a:srgbClr val="009900"/>
                </a:solidFill>
                <a:latin typeface="Tahoma" pitchFamily="34" charset="0"/>
                <a:ea typeface="ＭＳ Ｐ明朝" pitchFamily="18" charset="-128"/>
              </a:rPr>
              <a:t>Growth rate</a:t>
            </a:r>
          </a:p>
        </p:txBody>
      </p:sp>
      <p:sp>
        <p:nvSpPr>
          <p:cNvPr id="746503" name="Text Box 7"/>
          <p:cNvSpPr txBox="1">
            <a:spLocks noChangeArrowheads="1"/>
          </p:cNvSpPr>
          <p:nvPr/>
        </p:nvSpPr>
        <p:spPr bwMode="auto">
          <a:xfrm>
            <a:off x="6640513" y="1484313"/>
            <a:ext cx="1676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>
                <a:solidFill>
                  <a:srgbClr val="009900"/>
                </a:solidFill>
                <a:latin typeface="Tahoma" pitchFamily="34" charset="0"/>
                <a:ea typeface="ＭＳ Ｐ明朝" pitchFamily="18" charset="-128"/>
              </a:rPr>
              <a:t>Frequency</a:t>
            </a:r>
          </a:p>
        </p:txBody>
      </p:sp>
      <p:sp>
        <p:nvSpPr>
          <p:cNvPr id="746504" name="Text Box 8"/>
          <p:cNvSpPr txBox="1">
            <a:spLocks noChangeArrowheads="1"/>
          </p:cNvSpPr>
          <p:nvPr/>
        </p:nvSpPr>
        <p:spPr bwMode="auto">
          <a:xfrm>
            <a:off x="519113" y="5229225"/>
            <a:ext cx="41243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dirty="0">
                <a:latin typeface="Tahoma" pitchFamily="34" charset="0"/>
                <a:ea typeface="ＭＳ Ｐ明朝" pitchFamily="18" charset="-128"/>
              </a:rPr>
              <a:t>         </a:t>
            </a:r>
            <a:r>
              <a:rPr lang="en-US" altLang="ja-JP" sz="2000" b="1" u="sng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Elongation effects</a:t>
            </a:r>
          </a:p>
          <a:p>
            <a:pPr>
              <a:spcBef>
                <a:spcPct val="20000"/>
              </a:spcBef>
            </a:pPr>
            <a:r>
              <a:rPr lang="en-US" altLang="ja-JP" sz="2000" b="1" dirty="0">
                <a:latin typeface="Tahoma" pitchFamily="34" charset="0"/>
                <a:ea typeface="ＭＳ Ｐ明朝" pitchFamily="18" charset="-128"/>
              </a:rPr>
              <a:t>Result by Villard et al.(2006</a:t>
            </a:r>
            <a:r>
              <a:rPr lang="en-US" altLang="ja-JP" sz="2000" dirty="0">
                <a:latin typeface="Tahoma" pitchFamily="34" charset="0"/>
                <a:ea typeface="ＭＳ Ｐ明朝" pitchFamily="18" charset="-128"/>
              </a:rPr>
              <a:t>)</a:t>
            </a:r>
          </a:p>
        </p:txBody>
      </p:sp>
      <p:sp>
        <p:nvSpPr>
          <p:cNvPr id="746505" name="Text Box 9"/>
          <p:cNvSpPr txBox="1">
            <a:spLocks noChangeArrowheads="1"/>
          </p:cNvSpPr>
          <p:nvPr/>
        </p:nvSpPr>
        <p:spPr bwMode="auto">
          <a:xfrm>
            <a:off x="2176463" y="39385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46506" name="Object 10"/>
          <p:cNvGraphicFramePr>
            <a:graphicFrameLocks noGrp="1" noChangeAspect="1"/>
          </p:cNvGraphicFramePr>
          <p:nvPr>
            <p:ph idx="1"/>
          </p:nvPr>
        </p:nvGraphicFramePr>
        <p:xfrm>
          <a:off x="2484438" y="4797425"/>
          <a:ext cx="341312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604" name="数式" r:id="rId5" imgW="139680" imgH="126720" progId="Equation.3">
                  <p:embed/>
                </p:oleObj>
              </mc:Choice>
              <mc:Fallback>
                <p:oleObj name="数式" r:id="rId5" imgW="139680" imgH="12672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797425"/>
                        <a:ext cx="341312" cy="30956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6507" name="Text Box 11"/>
          <p:cNvSpPr txBox="1">
            <a:spLocks noChangeArrowheads="1"/>
          </p:cNvSpPr>
          <p:nvPr/>
        </p:nvSpPr>
        <p:spPr bwMode="auto">
          <a:xfrm>
            <a:off x="5364088" y="5157788"/>
            <a:ext cx="3600400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 u="sng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Aspect ratio effects</a:t>
            </a:r>
          </a:p>
          <a:p>
            <a:pPr>
              <a:spcBef>
                <a:spcPct val="20000"/>
              </a:spcBef>
            </a:pPr>
            <a:r>
              <a:rPr lang="en-US" altLang="ja-JP" sz="2000" b="1" dirty="0">
                <a:latin typeface="Tahoma" pitchFamily="34" charset="0"/>
                <a:ea typeface="ＭＳ Ｐ明朝" pitchFamily="18" charset="-128"/>
              </a:rPr>
              <a:t>Results </a:t>
            </a:r>
            <a:r>
              <a:rPr lang="en-US" altLang="ja-JP" sz="2000" b="1" dirty="0" smtClean="0">
                <a:latin typeface="Tahoma" pitchFamily="34" charset="0"/>
                <a:ea typeface="ＭＳ Ｐ明朝" pitchFamily="18" charset="-128"/>
              </a:rPr>
              <a:t>by </a:t>
            </a:r>
            <a:r>
              <a:rPr lang="en-US" altLang="ja-JP" sz="2000" b="1" dirty="0" err="1" smtClean="0">
                <a:latin typeface="Tahoma" pitchFamily="34" charset="0"/>
                <a:ea typeface="ＭＳ Ｐ明朝" pitchFamily="18" charset="-128"/>
              </a:rPr>
              <a:t>X.Q.Xu</a:t>
            </a:r>
            <a:r>
              <a:rPr lang="en-US" altLang="ja-JP" sz="2000" b="1" dirty="0" smtClean="0">
                <a:latin typeface="Tahoma" pitchFamily="34" charset="0"/>
                <a:ea typeface="ＭＳ Ｐ明朝" pitchFamily="18" charset="-128"/>
              </a:rPr>
              <a:t> et al.,</a:t>
            </a:r>
          </a:p>
          <a:p>
            <a:pPr>
              <a:spcBef>
                <a:spcPct val="20000"/>
              </a:spcBef>
            </a:pPr>
            <a:r>
              <a:rPr lang="en-US" altLang="ja-JP" sz="2000" b="1" dirty="0" smtClean="0">
                <a:latin typeface="Tahoma" pitchFamily="34" charset="0"/>
                <a:ea typeface="ＭＳ Ｐ明朝" pitchFamily="18" charset="-128"/>
              </a:rPr>
              <a:t>NF47(2007), </a:t>
            </a:r>
          </a:p>
          <a:p>
            <a:pPr>
              <a:spcBef>
                <a:spcPct val="20000"/>
              </a:spcBef>
            </a:pPr>
            <a:r>
              <a:rPr lang="en-US" altLang="ja-JP" sz="2000" b="1" dirty="0" smtClean="0">
                <a:latin typeface="Tahoma" pitchFamily="34" charset="0"/>
                <a:ea typeface="ＭＳ Ｐ明朝" pitchFamily="18" charset="-128"/>
              </a:rPr>
              <a:t>TEMPEST Simulation by</a:t>
            </a:r>
          </a:p>
          <a:p>
            <a:pPr>
              <a:spcBef>
                <a:spcPct val="20000"/>
              </a:spcBef>
            </a:pPr>
            <a:r>
              <a:rPr lang="en-US" altLang="ja-JP" sz="2000" b="1" dirty="0" err="1" smtClean="0">
                <a:latin typeface="Tahoma" pitchFamily="34" charset="0"/>
                <a:ea typeface="ＭＳ Ｐ明朝" pitchFamily="18" charset="-128"/>
              </a:rPr>
              <a:t>Xu</a:t>
            </a:r>
            <a:r>
              <a:rPr lang="en-US" altLang="ja-JP" sz="2000" b="1" dirty="0" smtClean="0">
                <a:latin typeface="Tahoma" pitchFamily="34" charset="0"/>
                <a:ea typeface="ＭＳ Ｐ明朝" pitchFamily="18" charset="-128"/>
              </a:rPr>
              <a:t> et al. PRL(2008)</a:t>
            </a:r>
            <a:endParaRPr lang="en-US" altLang="ja-JP" sz="2000" b="1" dirty="0">
              <a:latin typeface="Tahoma" pitchFamily="34" charset="0"/>
              <a:ea typeface="ＭＳ Ｐ明朝" pitchFamily="1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404813"/>
            <a:ext cx="7761288" cy="677862"/>
          </a:xfrm>
        </p:spPr>
        <p:txBody>
          <a:bodyPr/>
          <a:lstStyle/>
          <a:p>
            <a:r>
              <a:rPr lang="en-US" altLang="ja-JP" sz="2400" dirty="0">
                <a:solidFill>
                  <a:schemeClr val="hlink"/>
                </a:solidFill>
              </a:rPr>
              <a:t>   </a:t>
            </a:r>
            <a:br>
              <a:rPr lang="en-US" altLang="ja-JP" sz="2400" dirty="0">
                <a:solidFill>
                  <a:schemeClr val="hlink"/>
                </a:solidFill>
              </a:rPr>
            </a:br>
            <a:r>
              <a:rPr lang="en-US" altLang="ja-JP" sz="2400" dirty="0">
                <a:solidFill>
                  <a:schemeClr val="hlink"/>
                </a:solidFill>
              </a:rPr>
              <a:t/>
            </a:r>
            <a:br>
              <a:rPr lang="en-US" altLang="ja-JP" sz="2400" dirty="0">
                <a:solidFill>
                  <a:schemeClr val="hlink"/>
                </a:solidFill>
              </a:rPr>
            </a:br>
            <a:r>
              <a:rPr lang="en-US" altLang="ja-JP" sz="2400" dirty="0">
                <a:solidFill>
                  <a:schemeClr val="hlink"/>
                </a:solidFill>
              </a:rPr>
              <a:t/>
            </a:r>
            <a:br>
              <a:rPr lang="en-US" altLang="ja-JP" sz="2400" dirty="0">
                <a:solidFill>
                  <a:schemeClr val="hlink"/>
                </a:solidFill>
              </a:rPr>
            </a:br>
            <a:r>
              <a:rPr lang="en-US" altLang="ja-JP" sz="2400" dirty="0">
                <a:solidFill>
                  <a:schemeClr val="hlink"/>
                </a:solidFill>
              </a:rPr>
              <a:t>   </a:t>
            </a:r>
            <a:r>
              <a:rPr lang="en-US" altLang="ja-JP" sz="2400" b="1" dirty="0">
                <a:solidFill>
                  <a:schemeClr val="hlink"/>
                </a:solidFill>
              </a:rPr>
              <a:t>On going topics of Geodesic Acoustic </a:t>
            </a:r>
            <a:r>
              <a:rPr lang="en-US" altLang="ja-JP" sz="2400" b="1" dirty="0" smtClean="0">
                <a:solidFill>
                  <a:schemeClr val="hlink"/>
                </a:solidFill>
              </a:rPr>
              <a:t>Modes (3)</a:t>
            </a:r>
            <a:r>
              <a:rPr lang="en-US" altLang="ja-JP" sz="2400" b="1" dirty="0">
                <a:solidFill>
                  <a:schemeClr val="hlink"/>
                </a:solidFill>
              </a:rPr>
              <a:t/>
            </a:r>
            <a:br>
              <a:rPr lang="en-US" altLang="ja-JP" sz="2400" b="1" dirty="0">
                <a:solidFill>
                  <a:schemeClr val="hlink"/>
                </a:solidFill>
              </a:rPr>
            </a:br>
            <a:r>
              <a:rPr lang="en-US" altLang="ja-JP" sz="2400" b="1" dirty="0">
                <a:solidFill>
                  <a:schemeClr val="hlink"/>
                </a:solidFill>
              </a:rPr>
              <a:t>                   </a:t>
            </a:r>
            <a:r>
              <a:rPr lang="en-US" altLang="ja-JP" sz="2400" b="1" dirty="0" smtClean="0">
                <a:solidFill>
                  <a:schemeClr val="hlink"/>
                </a:solidFill>
              </a:rPr>
              <a:t> by </a:t>
            </a:r>
            <a:r>
              <a:rPr lang="en-US" altLang="ja-JP" sz="2400" b="1" dirty="0" err="1">
                <a:solidFill>
                  <a:schemeClr val="hlink"/>
                </a:solidFill>
              </a:rPr>
              <a:t>Gao</a:t>
            </a:r>
            <a:r>
              <a:rPr lang="en-US" altLang="ja-JP" sz="2400" b="1" dirty="0">
                <a:solidFill>
                  <a:schemeClr val="hlink"/>
                </a:solidFill>
              </a:rPr>
              <a:t> et al.(2007</a:t>
            </a:r>
            <a:r>
              <a:rPr lang="en-US" altLang="ja-JP" sz="2400" b="1" dirty="0" smtClean="0">
                <a:solidFill>
                  <a:schemeClr val="hlink"/>
                </a:solidFill>
              </a:rPr>
              <a:t>)(2008)</a:t>
            </a:r>
            <a:endParaRPr lang="ja-JP" altLang="en-US" sz="2400" b="1" dirty="0">
              <a:solidFill>
                <a:schemeClr val="hlink"/>
              </a:solidFill>
            </a:endParaRPr>
          </a:p>
        </p:txBody>
      </p:sp>
      <p:graphicFrame>
        <p:nvGraphicFramePr>
          <p:cNvPr id="748547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250825" y="1844675"/>
          <a:ext cx="6553200" cy="201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747" name="数式" r:id="rId3" imgW="4660560" imgH="1320480" progId="Equation.3">
                  <p:embed/>
                </p:oleObj>
              </mc:Choice>
              <mc:Fallback>
                <p:oleObj name="数式" r:id="rId3" imgW="4660560" imgH="1320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844675"/>
                        <a:ext cx="6553200" cy="201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8548" name="Text Box 4"/>
          <p:cNvSpPr txBox="1">
            <a:spLocks noChangeArrowheads="1"/>
          </p:cNvSpPr>
          <p:nvPr/>
        </p:nvSpPr>
        <p:spPr bwMode="auto">
          <a:xfrm>
            <a:off x="735013" y="19939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sp>
        <p:nvSpPr>
          <p:cNvPr id="748549" name="Text Box 5"/>
          <p:cNvSpPr txBox="1">
            <a:spLocks noChangeArrowheads="1"/>
          </p:cNvSpPr>
          <p:nvPr/>
        </p:nvSpPr>
        <p:spPr bwMode="auto">
          <a:xfrm>
            <a:off x="592138" y="1427163"/>
            <a:ext cx="7712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Effects of Elongation and  Aspect Ratio 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on </a:t>
            </a:r>
            <a:r>
              <a:rPr lang="en-US" altLang="ja-JP" sz="2000" b="1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GAM Dispersion </a:t>
            </a:r>
          </a:p>
        </p:txBody>
      </p:sp>
      <p:sp>
        <p:nvSpPr>
          <p:cNvPr id="748550" name="Text Box 6"/>
          <p:cNvSpPr txBox="1">
            <a:spLocks noChangeArrowheads="1"/>
          </p:cNvSpPr>
          <p:nvPr/>
        </p:nvSpPr>
        <p:spPr bwMode="auto">
          <a:xfrm>
            <a:off x="385514" y="4349751"/>
            <a:ext cx="82994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 dirty="0">
                <a:latin typeface="Tahoma" pitchFamily="34" charset="0"/>
                <a:ea typeface="ＭＳ Ｐ明朝" pitchFamily="18" charset="-128"/>
              </a:rPr>
              <a:t>#1 When elongation increases, real frequency dramatically decreases.</a:t>
            </a:r>
          </a:p>
          <a:p>
            <a:pPr>
              <a:spcBef>
                <a:spcPct val="20000"/>
              </a:spcBef>
            </a:pPr>
            <a:r>
              <a:rPr lang="en-US" altLang="ja-JP" sz="2000" b="1" dirty="0">
                <a:latin typeface="Tahoma" pitchFamily="34" charset="0"/>
                <a:ea typeface="ＭＳ Ｐ明朝" pitchFamily="18" charset="-128"/>
              </a:rPr>
              <a:t>#2 Frequency decreases as inverse aspect ratio increases.</a:t>
            </a:r>
          </a:p>
          <a:p>
            <a:pPr>
              <a:spcBef>
                <a:spcPct val="20000"/>
              </a:spcBef>
            </a:pPr>
            <a:r>
              <a:rPr lang="en-US" altLang="ja-JP" sz="2000" dirty="0">
                <a:latin typeface="Tahoma" pitchFamily="34" charset="0"/>
                <a:ea typeface="ＭＳ Ｐ明朝" pitchFamily="18" charset="-128"/>
              </a:rPr>
              <a:t>   ------</a:t>
            </a:r>
            <a:r>
              <a:rPr lang="en-US" altLang="ja-JP" sz="2000" dirty="0">
                <a:latin typeface="Tahoma" pitchFamily="34" charset="0"/>
                <a:ea typeface="ＭＳ Ｐ明朝" pitchFamily="18" charset="-128"/>
                <a:sym typeface="Wingdings" pitchFamily="2" charset="2"/>
              </a:rPr>
              <a:t>    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Damping </a:t>
            </a:r>
            <a:r>
              <a:rPr lang="en-US" altLang="ja-JP" sz="2000" b="1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rate may become very small </a:t>
            </a:r>
          </a:p>
        </p:txBody>
      </p:sp>
      <p:sp>
        <p:nvSpPr>
          <p:cNvPr id="748551" name="Text Box 7"/>
          <p:cNvSpPr txBox="1">
            <a:spLocks noChangeArrowheads="1"/>
          </p:cNvSpPr>
          <p:nvPr/>
        </p:nvSpPr>
        <p:spPr bwMode="auto">
          <a:xfrm>
            <a:off x="250825" y="5676900"/>
            <a:ext cx="8569325" cy="10366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>
                <a:latin typeface="Tahoma" pitchFamily="34" charset="0"/>
                <a:ea typeface="ＭＳ Ｐ明朝" pitchFamily="18" charset="-128"/>
              </a:rPr>
              <a:t>Theoretical results are in good agreements with both simulation</a:t>
            </a:r>
          </a:p>
          <a:p>
            <a:pPr>
              <a:spcBef>
                <a:spcPct val="20000"/>
              </a:spcBef>
            </a:pPr>
            <a:r>
              <a:rPr lang="en-US" altLang="ja-JP" sz="2000" b="1">
                <a:latin typeface="Tahoma" pitchFamily="34" charset="0"/>
                <a:ea typeface="ＭＳ Ｐ明朝" pitchFamily="18" charset="-128"/>
              </a:rPr>
              <a:t> results and experimental observations, although more clear </a:t>
            </a:r>
          </a:p>
          <a:p>
            <a:pPr>
              <a:spcBef>
                <a:spcPct val="20000"/>
              </a:spcBef>
            </a:pPr>
            <a:r>
              <a:rPr lang="en-US" altLang="ja-JP" sz="2000" b="1">
                <a:latin typeface="Tahoma" pitchFamily="34" charset="0"/>
                <a:ea typeface="ＭＳ Ｐ明朝" pitchFamily="18" charset="-128"/>
              </a:rPr>
              <a:t>formula such as parameter dependence is required</a:t>
            </a:r>
          </a:p>
        </p:txBody>
      </p:sp>
      <p:sp>
        <p:nvSpPr>
          <p:cNvPr id="748552" name="Text Box 8"/>
          <p:cNvSpPr txBox="1">
            <a:spLocks noChangeArrowheads="1"/>
          </p:cNvSpPr>
          <p:nvPr/>
        </p:nvSpPr>
        <p:spPr bwMode="auto">
          <a:xfrm>
            <a:off x="3400425" y="32178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ja-JP" altLang="en-US" sz="2000">
              <a:latin typeface="Tahoma" pitchFamily="34" charset="0"/>
              <a:ea typeface="ＭＳ Ｐ明朝" pitchFamily="18" charset="-128"/>
            </a:endParaRPr>
          </a:p>
        </p:txBody>
      </p:sp>
      <p:graphicFrame>
        <p:nvGraphicFramePr>
          <p:cNvPr id="748553" name="Object 9"/>
          <p:cNvGraphicFramePr>
            <a:graphicFrameLocks noGrp="1" noChangeAspect="1"/>
          </p:cNvGraphicFramePr>
          <p:nvPr>
            <p:ph sz="half" idx="2"/>
          </p:nvPr>
        </p:nvGraphicFramePr>
        <p:xfrm>
          <a:off x="6732588" y="2924175"/>
          <a:ext cx="1655762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748" name="数式" r:id="rId5" imgW="799920" imgH="241200" progId="Equation.3">
                  <p:embed/>
                </p:oleObj>
              </mc:Choice>
              <mc:Fallback>
                <p:oleObj name="数式" r:id="rId5" imgW="799920" imgH="24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2924175"/>
                        <a:ext cx="1655762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8554" name="Text Box 10"/>
          <p:cNvSpPr txBox="1">
            <a:spLocks noChangeArrowheads="1"/>
          </p:cNvSpPr>
          <p:nvPr/>
        </p:nvSpPr>
        <p:spPr bwMode="auto">
          <a:xfrm>
            <a:off x="735013" y="3971291"/>
            <a:ext cx="8408986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1800" b="1" dirty="0" err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Zhe</a:t>
            </a:r>
            <a:r>
              <a:rPr lang="en-US" altLang="ja-JP" sz="1800" b="1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</a:t>
            </a:r>
            <a:r>
              <a:rPr lang="en-US" altLang="ja-JP" sz="1800" b="1" dirty="0" err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Gao</a:t>
            </a:r>
            <a:r>
              <a:rPr lang="en-US" altLang="ja-JP" sz="1800" b="1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, Ping Wang and H. </a:t>
            </a:r>
            <a:r>
              <a:rPr lang="en-US" altLang="ja-JP" sz="1800" b="1" dirty="0" err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Sanuki</a:t>
            </a:r>
            <a:r>
              <a:rPr lang="en-US" altLang="ja-JP" sz="1800" b="1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, Phys. of Plasmas 15(2008)74502.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512" y="381000"/>
            <a:ext cx="8856984" cy="743744"/>
          </a:xfrm>
        </p:spPr>
        <p:txBody>
          <a:bodyPr/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On going topics for GAM Studies(Continued)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628800"/>
            <a:ext cx="9036496" cy="499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0000FF"/>
                </a:solidFill>
              </a:rPr>
              <a:t>#Experimental identification and characteristics of ZFs,</a:t>
            </a:r>
          </a:p>
          <a:p>
            <a:r>
              <a:rPr lang="en-US" altLang="ja-JP" sz="2400" b="1" dirty="0" smtClean="0">
                <a:solidFill>
                  <a:srgbClr val="0000FF"/>
                </a:solidFill>
              </a:rPr>
              <a:t>  GAMs in a variety of </a:t>
            </a:r>
            <a:r>
              <a:rPr lang="en-US" altLang="ja-JP" sz="2400" b="1" dirty="0" err="1" smtClean="0">
                <a:solidFill>
                  <a:srgbClr val="0000FF"/>
                </a:solidFill>
              </a:rPr>
              <a:t>toroidal</a:t>
            </a:r>
            <a:r>
              <a:rPr lang="en-US" altLang="ja-JP" sz="2400" b="1" dirty="0" smtClean="0">
                <a:solidFill>
                  <a:srgbClr val="0000FF"/>
                </a:solidFill>
              </a:rPr>
              <a:t> fusion devices</a:t>
            </a:r>
            <a:endParaRPr kumimoji="1" lang="en-US" altLang="ja-JP" sz="2400" b="1" dirty="0" smtClean="0">
              <a:solidFill>
                <a:srgbClr val="0000FF"/>
              </a:solidFill>
            </a:endParaRPr>
          </a:p>
          <a:p>
            <a:r>
              <a:rPr lang="en-US" altLang="ja-JP" sz="1800" b="1" dirty="0" smtClean="0">
                <a:solidFill>
                  <a:srgbClr val="FF0000"/>
                </a:solidFill>
              </a:rPr>
              <a:t>   (Fujisawa et al. </a:t>
            </a:r>
            <a:r>
              <a:rPr lang="en-US" altLang="ja-JP" sz="1800" b="1" dirty="0" err="1" smtClean="0">
                <a:solidFill>
                  <a:srgbClr val="FF0000"/>
                </a:solidFill>
              </a:rPr>
              <a:t>Nucl</a:t>
            </a:r>
            <a:r>
              <a:rPr lang="en-US" altLang="ja-JP" sz="1800" b="1" dirty="0" smtClean="0">
                <a:solidFill>
                  <a:srgbClr val="FF0000"/>
                </a:solidFill>
              </a:rPr>
              <a:t>. Fusion 47,S715(2007))</a:t>
            </a:r>
          </a:p>
          <a:p>
            <a:endParaRPr lang="en-US" altLang="ja-JP" sz="1800" b="1" dirty="0">
              <a:solidFill>
                <a:srgbClr val="FF0000"/>
              </a:solidFill>
            </a:endParaRPr>
          </a:p>
          <a:p>
            <a:r>
              <a:rPr kumimoji="1" lang="en-US" altLang="ja-JP" sz="2400" b="1" dirty="0" smtClean="0">
                <a:solidFill>
                  <a:srgbClr val="0000FF"/>
                </a:solidFill>
              </a:rPr>
              <a:t>#Comparison between experimental observations and</a:t>
            </a:r>
          </a:p>
          <a:p>
            <a:r>
              <a:rPr kumimoji="1" lang="en-US" altLang="ja-JP" sz="2400" b="1" dirty="0" smtClean="0">
                <a:solidFill>
                  <a:srgbClr val="0000FF"/>
                </a:solidFill>
              </a:rPr>
              <a:t>   theoretical predictions are made in HL-2A </a:t>
            </a:r>
            <a:r>
              <a:rPr kumimoji="1" lang="en-US" altLang="ja-JP" sz="2400" b="1" dirty="0" err="1" smtClean="0">
                <a:solidFill>
                  <a:srgbClr val="0000FF"/>
                </a:solidFill>
              </a:rPr>
              <a:t>tokamak</a:t>
            </a:r>
            <a:endParaRPr kumimoji="1" lang="en-US" altLang="ja-JP" sz="2400" b="1" dirty="0" smtClean="0">
              <a:solidFill>
                <a:srgbClr val="0000FF"/>
              </a:solidFill>
            </a:endParaRPr>
          </a:p>
          <a:p>
            <a:pPr lvl="0">
              <a:buClr>
                <a:srgbClr val="3333CC"/>
              </a:buClr>
            </a:pPr>
            <a:r>
              <a:rPr lang="en-US" altLang="ja-JP" sz="1800" b="1" dirty="0" smtClean="0">
                <a:solidFill>
                  <a:srgbClr val="FF0000"/>
                </a:solidFill>
              </a:rPr>
              <a:t>   (</a:t>
            </a:r>
            <a:r>
              <a:rPr lang="en-US" altLang="ja-JP" sz="1800" b="1" dirty="0" err="1" smtClean="0">
                <a:solidFill>
                  <a:srgbClr val="FF0000"/>
                </a:solidFill>
              </a:rPr>
              <a:t>Y.Liu</a:t>
            </a:r>
            <a:r>
              <a:rPr lang="en-US" altLang="ja-JP" sz="1800" b="1" dirty="0" smtClean="0">
                <a:solidFill>
                  <a:srgbClr val="FF0000"/>
                </a:solidFill>
              </a:rPr>
              <a:t> </a:t>
            </a:r>
            <a:r>
              <a:rPr lang="en-US" altLang="ja-JP" sz="1800" b="1" dirty="0">
                <a:solidFill>
                  <a:srgbClr val="FF0000"/>
                </a:solidFill>
              </a:rPr>
              <a:t>et al. </a:t>
            </a:r>
            <a:r>
              <a:rPr lang="en-US" altLang="ja-JP" sz="1800" b="1" dirty="0" err="1">
                <a:solidFill>
                  <a:srgbClr val="FF0000"/>
                </a:solidFill>
              </a:rPr>
              <a:t>Nucl</a:t>
            </a:r>
            <a:r>
              <a:rPr lang="en-US" altLang="ja-JP" sz="1800" b="1" dirty="0">
                <a:solidFill>
                  <a:srgbClr val="FF0000"/>
                </a:solidFill>
              </a:rPr>
              <a:t>. Fusion </a:t>
            </a:r>
            <a:r>
              <a:rPr lang="en-US" altLang="ja-JP" sz="1800" b="1" dirty="0" smtClean="0">
                <a:solidFill>
                  <a:srgbClr val="FF0000"/>
                </a:solidFill>
              </a:rPr>
              <a:t>45,S239(2005))</a:t>
            </a:r>
          </a:p>
          <a:p>
            <a:pPr lvl="0">
              <a:buClr>
                <a:srgbClr val="3333CC"/>
              </a:buClr>
            </a:pPr>
            <a:endParaRPr lang="en-US" altLang="ja-JP" sz="2400" b="1" dirty="0">
              <a:solidFill>
                <a:srgbClr val="0000FF"/>
              </a:solidFill>
            </a:endParaRPr>
          </a:p>
          <a:p>
            <a:r>
              <a:rPr kumimoji="1" lang="en-US" altLang="ja-JP" sz="2400" b="1" dirty="0" smtClean="0">
                <a:solidFill>
                  <a:srgbClr val="0000FF"/>
                </a:solidFill>
              </a:rPr>
              <a:t>#Physical mechanism leading to turbulent transport,</a:t>
            </a:r>
          </a:p>
          <a:p>
            <a:r>
              <a:rPr lang="en-US" altLang="ja-JP" sz="2400" b="1" dirty="0" smtClean="0">
                <a:solidFill>
                  <a:srgbClr val="0000FF"/>
                </a:solidFill>
              </a:rPr>
              <a:t>  ZF generation, its role in transport reduction in HL-2A</a:t>
            </a:r>
            <a:endParaRPr kumimoji="1" lang="en-US" altLang="ja-JP" sz="2400" b="1" dirty="0">
              <a:solidFill>
                <a:srgbClr val="0000FF"/>
              </a:solidFill>
            </a:endParaRPr>
          </a:p>
          <a:p>
            <a:r>
              <a:rPr lang="en-US" altLang="ja-JP" sz="2400" b="1" dirty="0" smtClean="0"/>
              <a:t>  GAM dominates ZFs in high –q region and ZF dominates</a:t>
            </a:r>
          </a:p>
          <a:p>
            <a:r>
              <a:rPr lang="en-US" altLang="ja-JP" sz="2400" b="1" dirty="0" smtClean="0"/>
              <a:t>  in low –q region( see, damping rates in both regions)</a:t>
            </a:r>
          </a:p>
          <a:p>
            <a:pPr lvl="0">
              <a:buClr>
                <a:srgbClr val="3333CC"/>
              </a:buClr>
            </a:pPr>
            <a:endParaRPr kumimoji="1" lang="ja-JP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85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381000"/>
            <a:ext cx="8640960" cy="677863"/>
          </a:xfrm>
        </p:spPr>
        <p:txBody>
          <a:bodyPr/>
          <a:lstStyle/>
          <a:p>
            <a:r>
              <a:rPr lang="en-US" altLang="ja-JP" b="1" dirty="0">
                <a:solidFill>
                  <a:srgbClr val="FF0000"/>
                </a:solidFill>
              </a:rPr>
              <a:t>On going topics for GAM Studies(Continued)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16380" y="1267520"/>
            <a:ext cx="8525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Clr>
                <a:srgbClr val="3333CC"/>
              </a:buClr>
            </a:pPr>
            <a:r>
              <a:rPr lang="en-US" altLang="ja-JP" sz="2400" b="1" dirty="0" err="1">
                <a:solidFill>
                  <a:srgbClr val="0000FF"/>
                </a:solidFill>
              </a:rPr>
              <a:t>Z.Gao</a:t>
            </a:r>
            <a:r>
              <a:rPr lang="en-US" altLang="ja-JP" sz="2400" b="1" dirty="0">
                <a:solidFill>
                  <a:srgbClr val="0000FF"/>
                </a:solidFill>
              </a:rPr>
              <a:t>, K. </a:t>
            </a:r>
            <a:r>
              <a:rPr lang="en-US" altLang="ja-JP" sz="2400" b="1" dirty="0" err="1">
                <a:solidFill>
                  <a:srgbClr val="0000FF"/>
                </a:solidFill>
              </a:rPr>
              <a:t>Itoh</a:t>
            </a:r>
            <a:r>
              <a:rPr lang="en-US" altLang="ja-JP" sz="2400" b="1" dirty="0">
                <a:solidFill>
                  <a:srgbClr val="0000FF"/>
                </a:solidFill>
              </a:rPr>
              <a:t>, </a:t>
            </a:r>
            <a:r>
              <a:rPr lang="en-US" altLang="ja-JP" sz="2400" b="1" dirty="0" err="1">
                <a:solidFill>
                  <a:srgbClr val="0000FF"/>
                </a:solidFill>
              </a:rPr>
              <a:t>H.Sanuki</a:t>
            </a:r>
            <a:r>
              <a:rPr lang="en-US" altLang="ja-JP" sz="2400" b="1" dirty="0">
                <a:solidFill>
                  <a:srgbClr val="0000FF"/>
                </a:solidFill>
              </a:rPr>
              <a:t> and </a:t>
            </a:r>
            <a:r>
              <a:rPr lang="en-US" altLang="ja-JP" sz="2400" b="1" dirty="0" err="1">
                <a:solidFill>
                  <a:srgbClr val="0000FF"/>
                </a:solidFill>
              </a:rPr>
              <a:t>J.Q.Dong</a:t>
            </a:r>
            <a:r>
              <a:rPr lang="en-US" altLang="ja-JP" sz="2400" b="1" dirty="0">
                <a:solidFill>
                  <a:srgbClr val="0000FF"/>
                </a:solidFill>
              </a:rPr>
              <a:t> ,Phys. Plasmas </a:t>
            </a:r>
            <a:endParaRPr lang="en-US" altLang="ja-JP" sz="2400" b="1" dirty="0" smtClean="0">
              <a:solidFill>
                <a:srgbClr val="0000FF"/>
              </a:solidFill>
            </a:endParaRPr>
          </a:p>
          <a:p>
            <a:pPr lvl="0">
              <a:buClr>
                <a:srgbClr val="3333CC"/>
              </a:buClr>
            </a:pPr>
            <a:r>
              <a:rPr lang="en-US" altLang="ja-JP" sz="2400" b="1" dirty="0" smtClean="0">
                <a:solidFill>
                  <a:srgbClr val="0000FF"/>
                </a:solidFill>
              </a:rPr>
              <a:t>15(2008)</a:t>
            </a:r>
            <a:endParaRPr lang="en-US" altLang="ja-JP" sz="2400" b="1" dirty="0">
              <a:solidFill>
                <a:srgbClr val="0000FF"/>
              </a:solidFill>
            </a:endParaRPr>
          </a:p>
        </p:txBody>
      </p:sp>
      <p:pic>
        <p:nvPicPr>
          <p:cNvPr id="75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726" y="1683018"/>
            <a:ext cx="5678397" cy="994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358444" y="2573750"/>
            <a:ext cx="8640960" cy="4284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3333CC"/>
              </a:buClr>
            </a:pPr>
            <a:r>
              <a:rPr lang="en-US" altLang="ja-JP" sz="2400" b="1" dirty="0" smtClean="0"/>
              <a:t>#</a:t>
            </a:r>
            <a:r>
              <a:rPr lang="en-US" altLang="ja-JP" sz="2400" b="1" dirty="0" err="1" smtClean="0"/>
              <a:t>Feng</a:t>
            </a:r>
            <a:r>
              <a:rPr lang="en-US" altLang="ja-JP" sz="2400" b="1" dirty="0" smtClean="0"/>
              <a:t> </a:t>
            </a:r>
            <a:r>
              <a:rPr lang="en-US" altLang="ja-JP" sz="2400" b="1" dirty="0"/>
              <a:t>Liu, </a:t>
            </a:r>
            <a:r>
              <a:rPr lang="en-US" altLang="ja-JP" sz="2400" b="1" dirty="0" err="1"/>
              <a:t>Z.Lin</a:t>
            </a:r>
            <a:r>
              <a:rPr lang="en-US" altLang="ja-JP" sz="2400" b="1" dirty="0"/>
              <a:t>, </a:t>
            </a:r>
            <a:r>
              <a:rPr lang="en-US" altLang="ja-JP" sz="2400" b="1" dirty="0" err="1"/>
              <a:t>J.Q.Dong</a:t>
            </a:r>
            <a:r>
              <a:rPr lang="en-US" altLang="ja-JP" sz="2400" b="1" dirty="0"/>
              <a:t> and </a:t>
            </a:r>
            <a:r>
              <a:rPr lang="en-US" altLang="ja-JP" sz="2400" b="1" dirty="0" err="1"/>
              <a:t>K.J.Zhao</a:t>
            </a:r>
            <a:r>
              <a:rPr lang="en-US" altLang="ja-JP" sz="2400" b="1" dirty="0"/>
              <a:t>, Phys</a:t>
            </a:r>
            <a:r>
              <a:rPr lang="en-US" altLang="ja-JP" sz="2400" b="1" dirty="0" smtClean="0"/>
              <a:t>.</a:t>
            </a:r>
          </a:p>
          <a:p>
            <a:pPr lvl="0">
              <a:buClr>
                <a:srgbClr val="3333CC"/>
              </a:buClr>
            </a:pPr>
            <a:r>
              <a:rPr lang="en-US" altLang="ja-JP" sz="2400" b="1" dirty="0" smtClean="0"/>
              <a:t>   Plasmas </a:t>
            </a:r>
            <a:r>
              <a:rPr lang="en-US" altLang="ja-JP" sz="2400" b="1" dirty="0"/>
              <a:t>15(2010)</a:t>
            </a:r>
          </a:p>
          <a:p>
            <a:pPr lvl="0">
              <a:buClr>
                <a:srgbClr val="3333CC"/>
              </a:buClr>
            </a:pPr>
            <a:r>
              <a:rPr lang="en-US" altLang="ja-JP" sz="2400" b="1" dirty="0" smtClean="0">
                <a:solidFill>
                  <a:srgbClr val="0000FF"/>
                </a:solidFill>
              </a:rPr>
              <a:t>   Linear </a:t>
            </a:r>
            <a:r>
              <a:rPr lang="en-US" altLang="ja-JP" sz="2400" b="1" dirty="0">
                <a:solidFill>
                  <a:srgbClr val="0000FF"/>
                </a:solidFill>
              </a:rPr>
              <a:t>and Nonlinear simulations </a:t>
            </a:r>
            <a:r>
              <a:rPr lang="en-US" altLang="ja-JP" sz="2400" b="1" dirty="0" smtClean="0">
                <a:solidFill>
                  <a:srgbClr val="0000FF"/>
                </a:solidFill>
              </a:rPr>
              <a:t>confirmed</a:t>
            </a:r>
          </a:p>
          <a:p>
            <a:pPr lvl="0">
              <a:buClr>
                <a:srgbClr val="3333CC"/>
              </a:buClr>
            </a:pPr>
            <a:r>
              <a:rPr lang="en-US" altLang="ja-JP" sz="2400" b="1" dirty="0">
                <a:solidFill>
                  <a:srgbClr val="0000FF"/>
                </a:solidFill>
              </a:rPr>
              <a:t> </a:t>
            </a:r>
            <a:r>
              <a:rPr lang="en-US" altLang="ja-JP" sz="2400" b="1" dirty="0" smtClean="0">
                <a:solidFill>
                  <a:srgbClr val="0000FF"/>
                </a:solidFill>
              </a:rPr>
              <a:t>  theoretical prediction</a:t>
            </a:r>
          </a:p>
          <a:p>
            <a:pPr lvl="0">
              <a:buClr>
                <a:srgbClr val="3333CC"/>
              </a:buClr>
            </a:pPr>
            <a:r>
              <a:rPr lang="en-US" altLang="ja-JP" sz="2400" b="1" dirty="0" smtClean="0"/>
              <a:t>#</a:t>
            </a:r>
            <a:r>
              <a:rPr lang="en-US" altLang="ja-JP" sz="2400" b="1" dirty="0" err="1" smtClean="0"/>
              <a:t>X.Q.Xu</a:t>
            </a:r>
            <a:r>
              <a:rPr lang="en-US" altLang="ja-JP" sz="2400" b="1" dirty="0" smtClean="0"/>
              <a:t> et al, PRL100(2008)215001</a:t>
            </a:r>
          </a:p>
          <a:p>
            <a:pPr lvl="0">
              <a:buClr>
                <a:srgbClr val="3333CC"/>
              </a:buClr>
            </a:pPr>
            <a:r>
              <a:rPr lang="en-US" altLang="ja-JP" sz="2000" b="1" dirty="0" smtClean="0"/>
              <a:t>    </a:t>
            </a:r>
            <a:r>
              <a:rPr lang="en-US" altLang="ja-JP" sz="2000" b="1" dirty="0" smtClean="0">
                <a:solidFill>
                  <a:srgbClr val="0000FF"/>
                </a:solidFill>
              </a:rPr>
              <a:t>TEMPEST Simulation, confirm the ε-dependence on </a:t>
            </a:r>
            <a:r>
              <a:rPr lang="en-US" altLang="ja-JP" sz="2000" b="1" dirty="0" err="1" smtClean="0">
                <a:solidFill>
                  <a:srgbClr val="0000FF"/>
                </a:solidFill>
              </a:rPr>
              <a:t>collisionless</a:t>
            </a:r>
            <a:endParaRPr lang="en-US" altLang="ja-JP" sz="2000" b="1" dirty="0" smtClean="0">
              <a:solidFill>
                <a:srgbClr val="0000FF"/>
              </a:solidFill>
            </a:endParaRPr>
          </a:p>
          <a:p>
            <a:pPr lvl="0">
              <a:buClr>
                <a:srgbClr val="3333CC"/>
              </a:buClr>
            </a:pPr>
            <a:r>
              <a:rPr lang="en-US" altLang="ja-JP" sz="2000" b="1" dirty="0">
                <a:solidFill>
                  <a:srgbClr val="0000FF"/>
                </a:solidFill>
              </a:rPr>
              <a:t> </a:t>
            </a:r>
            <a:r>
              <a:rPr lang="en-US" altLang="ja-JP" sz="2000" b="1" dirty="0" smtClean="0">
                <a:solidFill>
                  <a:srgbClr val="0000FF"/>
                </a:solidFill>
              </a:rPr>
              <a:t>   damping rate of GAM</a:t>
            </a:r>
          </a:p>
          <a:p>
            <a:pPr lvl="0">
              <a:buClr>
                <a:srgbClr val="3333CC"/>
              </a:buClr>
            </a:pPr>
            <a:r>
              <a:rPr lang="en-US" altLang="ja-JP" sz="2400" b="1" dirty="0" smtClean="0"/>
              <a:t>#</a:t>
            </a:r>
            <a:r>
              <a:rPr lang="en-US" altLang="ja-JP" sz="2400" b="1" dirty="0" err="1" smtClean="0"/>
              <a:t>T.H.Watanabe</a:t>
            </a:r>
            <a:r>
              <a:rPr lang="en-US" altLang="ja-JP" sz="2400" b="1" dirty="0" smtClean="0"/>
              <a:t>, </a:t>
            </a:r>
            <a:r>
              <a:rPr lang="en-US" altLang="ja-JP" sz="2400" b="1" dirty="0" err="1" smtClean="0"/>
              <a:t>H.Sugama</a:t>
            </a:r>
            <a:r>
              <a:rPr lang="en-US" altLang="ja-JP" sz="2400" b="1" dirty="0" smtClean="0"/>
              <a:t> and </a:t>
            </a:r>
            <a:r>
              <a:rPr lang="en-US" altLang="ja-JP" sz="2400" b="1" dirty="0" err="1" smtClean="0"/>
              <a:t>M.Nunami</a:t>
            </a:r>
            <a:r>
              <a:rPr lang="en-US" altLang="ja-JP" sz="2400" b="1" dirty="0" smtClean="0"/>
              <a:t>, </a:t>
            </a:r>
          </a:p>
          <a:p>
            <a:pPr lvl="0">
              <a:buClr>
                <a:srgbClr val="3333CC"/>
              </a:buClr>
            </a:pPr>
            <a:r>
              <a:rPr lang="en-US" altLang="ja-JP" sz="2400" b="1" dirty="0"/>
              <a:t> </a:t>
            </a:r>
            <a:r>
              <a:rPr lang="en-US" altLang="ja-JP" sz="2400" b="1" dirty="0" smtClean="0"/>
              <a:t>   to be published in NF(2011)</a:t>
            </a:r>
          </a:p>
          <a:p>
            <a:pPr lvl="0">
              <a:buClr>
                <a:srgbClr val="3333CC"/>
              </a:buClr>
            </a:pPr>
            <a:r>
              <a:rPr lang="en-US" altLang="ja-JP" sz="2400" b="1" dirty="0"/>
              <a:t> </a:t>
            </a:r>
            <a:r>
              <a:rPr lang="en-US" altLang="ja-JP" sz="2400" b="1" dirty="0" smtClean="0"/>
              <a:t>  </a:t>
            </a:r>
            <a:r>
              <a:rPr lang="en-US" altLang="ja-JP" sz="2000" b="1" dirty="0" smtClean="0">
                <a:solidFill>
                  <a:srgbClr val="0000FF"/>
                </a:solidFill>
              </a:rPr>
              <a:t>Effect of electric field on </a:t>
            </a:r>
            <a:r>
              <a:rPr lang="en-US" altLang="ja-JP" sz="2000" b="1" dirty="0">
                <a:solidFill>
                  <a:srgbClr val="0000FF"/>
                </a:solidFill>
              </a:rPr>
              <a:t>Z</a:t>
            </a:r>
            <a:r>
              <a:rPr lang="en-US" altLang="ja-JP" sz="2000" b="1" dirty="0" smtClean="0">
                <a:solidFill>
                  <a:srgbClr val="0000FF"/>
                </a:solidFill>
              </a:rPr>
              <a:t>onal Flow and Turbulence in Helical</a:t>
            </a:r>
          </a:p>
          <a:p>
            <a:pPr lvl="0">
              <a:buClr>
                <a:srgbClr val="3333CC"/>
              </a:buClr>
            </a:pPr>
            <a:r>
              <a:rPr lang="en-US" altLang="ja-JP" sz="2000" b="1" dirty="0" smtClean="0">
                <a:solidFill>
                  <a:srgbClr val="0000FF"/>
                </a:solidFill>
              </a:rPr>
              <a:t>   Configuration</a:t>
            </a:r>
            <a:endParaRPr lang="en-US" altLang="ja-JP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7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1031776"/>
          </a:xfrm>
        </p:spPr>
        <p:txBody>
          <a:bodyPr/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On going Topics for Zonal Flow Gam </a:t>
            </a:r>
            <a:r>
              <a:rPr lang="en-US" altLang="ja-JP" b="1" dirty="0" smtClean="0">
                <a:solidFill>
                  <a:srgbClr val="FF0000"/>
                </a:solidFill>
              </a:rPr>
              <a:t>and related Phenomena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 </a:t>
            </a:r>
            <a:r>
              <a:rPr lang="en-US" altLang="ja-JP" b="1" dirty="0" smtClean="0">
                <a:solidFill>
                  <a:srgbClr val="FF0000"/>
                </a:solidFill>
              </a:rPr>
              <a:t>(Theory and Experiments) (cont.)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9512" y="1556700"/>
            <a:ext cx="9230412" cy="6518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 smtClean="0"/>
              <a:t>Lots of on-going topics  are discussed in </a:t>
            </a:r>
            <a:r>
              <a:rPr lang="en-US" altLang="ja-JP" sz="2400" b="1" dirty="0" smtClean="0">
                <a:solidFill>
                  <a:srgbClr val="FF0000"/>
                </a:solidFill>
              </a:rPr>
              <a:t>APTWG 2012 </a:t>
            </a:r>
          </a:p>
          <a:p>
            <a:r>
              <a:rPr lang="en-US" altLang="ja-JP" sz="2400" b="1" dirty="0" smtClean="0">
                <a:solidFill>
                  <a:srgbClr val="FF0000"/>
                </a:solidFill>
              </a:rPr>
              <a:t>Meeting(Chengdu)</a:t>
            </a:r>
          </a:p>
          <a:p>
            <a:r>
              <a:rPr lang="en-US" altLang="ja-JP" sz="2400" b="1" dirty="0" smtClean="0">
                <a:solidFill>
                  <a:srgbClr val="00B0F0"/>
                </a:solidFill>
              </a:rPr>
              <a:t>Examples:</a:t>
            </a:r>
          </a:p>
          <a:p>
            <a:r>
              <a:rPr lang="en-US" altLang="ja-JP" sz="2400" b="1" dirty="0" smtClean="0"/>
              <a:t>*</a:t>
            </a:r>
            <a:r>
              <a:rPr lang="en-US" altLang="ja-JP" sz="2400" b="1" dirty="0" err="1" smtClean="0"/>
              <a:t>P.H.Diamond</a:t>
            </a:r>
            <a:r>
              <a:rPr lang="en-US" altLang="ja-JP" sz="2400" b="1" dirty="0" smtClean="0"/>
              <a:t>(PL-OV)  overview of theory issues</a:t>
            </a:r>
          </a:p>
          <a:p>
            <a:r>
              <a:rPr lang="en-US" altLang="ja-JP" sz="2400" b="1" dirty="0" smtClean="0"/>
              <a:t>*</a:t>
            </a:r>
            <a:r>
              <a:rPr lang="en-US" altLang="ja-JP" sz="2400" b="1" dirty="0" err="1" smtClean="0"/>
              <a:t>M.Kikuchi</a:t>
            </a:r>
            <a:r>
              <a:rPr lang="en-US" altLang="ja-JP" sz="2400" b="1" dirty="0" smtClean="0"/>
              <a:t>(PL-1) overview of questions and issues</a:t>
            </a:r>
          </a:p>
          <a:p>
            <a:r>
              <a:rPr lang="en-US" altLang="ja-JP" sz="2400" b="1" dirty="0" smtClean="0"/>
              <a:t>*</a:t>
            </a:r>
            <a:r>
              <a:rPr lang="en-US" altLang="ja-JP" sz="2400" b="1" dirty="0" err="1" smtClean="0"/>
              <a:t>G.R.Tynan</a:t>
            </a:r>
            <a:r>
              <a:rPr lang="en-US" altLang="ja-JP" sz="2400" b="1" dirty="0" smtClean="0"/>
              <a:t>(PL-2) </a:t>
            </a:r>
            <a:r>
              <a:rPr lang="en-US" altLang="ja-JP" sz="2400" b="1" dirty="0"/>
              <a:t>e</a:t>
            </a:r>
            <a:r>
              <a:rPr lang="en-US" altLang="ja-JP" sz="2400" b="1" dirty="0" smtClean="0"/>
              <a:t>xperimental evidence of Zonal flow</a:t>
            </a:r>
          </a:p>
          <a:p>
            <a:r>
              <a:rPr lang="en-US" altLang="ja-JP" sz="2400" b="1" dirty="0" smtClean="0"/>
              <a:t>*</a:t>
            </a:r>
            <a:r>
              <a:rPr lang="en-US" altLang="ja-JP" sz="2400" b="1" dirty="0" err="1" smtClean="0"/>
              <a:t>G.S.Xu</a:t>
            </a:r>
            <a:r>
              <a:rPr lang="en-US" altLang="ja-JP" sz="2400" b="1" dirty="0" smtClean="0"/>
              <a:t>(PL-3) zonal flow limit-cycle </a:t>
            </a:r>
            <a:r>
              <a:rPr lang="en-US" altLang="ja-JP" sz="2400" b="1" dirty="0"/>
              <a:t>o</a:t>
            </a:r>
            <a:r>
              <a:rPr lang="en-US" altLang="ja-JP" sz="2400" b="1" dirty="0" smtClean="0"/>
              <a:t>scillation etc.</a:t>
            </a:r>
          </a:p>
          <a:p>
            <a:r>
              <a:rPr lang="en-US" altLang="ja-JP" sz="2400" b="1" dirty="0" smtClean="0"/>
              <a:t>*</a:t>
            </a:r>
            <a:r>
              <a:rPr lang="en-US" altLang="ja-JP" sz="2400" b="1" dirty="0" err="1" smtClean="0"/>
              <a:t>N.Tamura</a:t>
            </a:r>
            <a:r>
              <a:rPr lang="en-US" altLang="ja-JP" sz="2400" b="1" dirty="0" smtClean="0"/>
              <a:t>  nonlocal Transport Phenomena(HL-2A,LHD)</a:t>
            </a:r>
          </a:p>
          <a:p>
            <a:r>
              <a:rPr lang="en-US" altLang="ja-JP" sz="2400" b="1" dirty="0" smtClean="0"/>
              <a:t>*</a:t>
            </a:r>
            <a:r>
              <a:rPr lang="en-US" altLang="ja-JP" sz="2400" b="1" dirty="0" err="1" smtClean="0"/>
              <a:t>K.Itoh</a:t>
            </a:r>
            <a:r>
              <a:rPr lang="en-US" altLang="ja-JP" sz="2400" b="1" dirty="0" smtClean="0"/>
              <a:t>(B-01) report  international research start-up on </a:t>
            </a:r>
          </a:p>
          <a:p>
            <a:r>
              <a:rPr lang="en-US" altLang="ja-JP" sz="2400" b="1" dirty="0" smtClean="0"/>
              <a:t>*</a:t>
            </a:r>
            <a:r>
              <a:rPr lang="en-US" altLang="ja-JP" sz="2400" b="1" dirty="0" err="1" smtClean="0"/>
              <a:t>Z.H.Lin</a:t>
            </a:r>
            <a:r>
              <a:rPr lang="en-US" altLang="ja-JP" sz="2400" b="1" dirty="0" smtClean="0"/>
              <a:t>(D-04)            “joint study of data analysis”</a:t>
            </a:r>
          </a:p>
          <a:p>
            <a:r>
              <a:rPr lang="en-US" altLang="ja-JP" sz="2400" b="1" dirty="0" smtClean="0"/>
              <a:t>*Lots of experimental evidence  in HL-2A, EAST, KSTAR, </a:t>
            </a:r>
          </a:p>
          <a:p>
            <a:r>
              <a:rPr lang="en-US" altLang="ja-JP" sz="2400" b="1" dirty="0"/>
              <a:t> </a:t>
            </a:r>
            <a:r>
              <a:rPr lang="en-US" altLang="ja-JP" sz="2400" b="1" dirty="0" smtClean="0"/>
              <a:t>                                       DIII-D, LHD,CHS, other devices</a:t>
            </a:r>
          </a:p>
          <a:p>
            <a:r>
              <a:rPr lang="en-US" altLang="ja-JP" sz="2400" b="1" dirty="0" smtClean="0"/>
              <a:t>*Lots of theory modeling and predictions are reported</a:t>
            </a:r>
          </a:p>
          <a:p>
            <a:endParaRPr lang="en-US" altLang="ja-JP" sz="2400" b="1" dirty="0" smtClean="0"/>
          </a:p>
          <a:p>
            <a:pPr marL="342900" indent="-342900">
              <a:buFont typeface="Arial" charset="0"/>
              <a:buChar char="•"/>
            </a:pPr>
            <a:endParaRPr lang="en-US" altLang="ja-JP" sz="2400" b="1" dirty="0" smtClean="0"/>
          </a:p>
          <a:p>
            <a:r>
              <a:rPr lang="en-US" altLang="ja-JP" sz="2400" b="1" dirty="0" smtClean="0"/>
              <a:t> 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8229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3528" y="381000"/>
            <a:ext cx="8640960" cy="677863"/>
          </a:xfrm>
        </p:spPr>
        <p:txBody>
          <a:bodyPr/>
          <a:lstStyle/>
          <a:p>
            <a:r>
              <a:rPr lang="en-US" altLang="ja-JP" dirty="0" smtClean="0"/>
              <a:t>                  </a:t>
            </a:r>
            <a:r>
              <a:rPr lang="en-US" altLang="ja-JP" b="1" dirty="0" smtClean="0">
                <a:solidFill>
                  <a:srgbClr val="FF0066"/>
                </a:solidFill>
              </a:rPr>
              <a:t>Predator</a:t>
            </a:r>
            <a:r>
              <a:rPr kumimoji="1" lang="en-US" altLang="ja-JP" b="1" dirty="0" smtClean="0">
                <a:solidFill>
                  <a:srgbClr val="FF0066"/>
                </a:solidFill>
              </a:rPr>
              <a:t>-Prey Model</a:t>
            </a:r>
            <a:endParaRPr kumimoji="1" lang="ja-JP" altLang="en-US" b="1" dirty="0">
              <a:solidFill>
                <a:srgbClr val="FF0066"/>
              </a:solidFill>
            </a:endParaRPr>
          </a:p>
        </p:txBody>
      </p:sp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463456"/>
              </p:ext>
            </p:extLst>
          </p:nvPr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4738" name="数式" r:id="rId3" imgW="114120" imgH="215640" progId="Equation.3">
                  <p:embed/>
                </p:oleObj>
              </mc:Choice>
              <mc:Fallback>
                <p:oleObj name="数式" r:id="rId3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716679"/>
              </p:ext>
            </p:extLst>
          </p:nvPr>
        </p:nvGraphicFramePr>
        <p:xfrm>
          <a:off x="1018951" y="1196752"/>
          <a:ext cx="6854825" cy="346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4739" name="数式" r:id="rId5" imgW="3213000" imgH="1625400" progId="Equation.3">
                  <p:embed/>
                </p:oleObj>
              </mc:Choice>
              <mc:Fallback>
                <p:oleObj name="数式" r:id="rId5" imgW="3213000" imgH="1625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8951" y="1196752"/>
                        <a:ext cx="6854825" cy="3468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5469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4149080"/>
            <a:ext cx="2736304" cy="189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469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42311"/>
            <a:ext cx="3132212" cy="230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オブジェクト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17612"/>
              </p:ext>
            </p:extLst>
          </p:nvPr>
        </p:nvGraphicFramePr>
        <p:xfrm>
          <a:off x="2627784" y="4509120"/>
          <a:ext cx="406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4740" name="数式" r:id="rId9" imgW="406080" imgH="215640" progId="Equation.3">
                  <p:embed/>
                </p:oleObj>
              </mc:Choice>
              <mc:Fallback>
                <p:oleObj name="数式" r:id="rId9" imgW="4060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27784" y="4509120"/>
                        <a:ext cx="406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オブジェクト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618980"/>
              </p:ext>
            </p:extLst>
          </p:nvPr>
        </p:nvGraphicFramePr>
        <p:xfrm>
          <a:off x="6795530" y="4365104"/>
          <a:ext cx="406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4741" name="数式" r:id="rId11" imgW="406080" imgH="215640" progId="Equation.3">
                  <p:embed/>
                </p:oleObj>
              </mc:Choice>
              <mc:Fallback>
                <p:oleObj name="数式" r:id="rId11" imgW="4060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95530" y="4365104"/>
                        <a:ext cx="406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テキスト ボックス 12"/>
          <p:cNvSpPr txBox="1"/>
          <p:nvPr/>
        </p:nvSpPr>
        <p:spPr>
          <a:xfrm>
            <a:off x="669753" y="6048767"/>
            <a:ext cx="6328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 err="1" smtClean="0">
                <a:solidFill>
                  <a:srgbClr val="0070C0"/>
                </a:solidFill>
              </a:rPr>
              <a:t>Note</a:t>
            </a:r>
            <a:r>
              <a:rPr kumimoji="1" lang="en-US" altLang="ja-JP" sz="1800" b="1" dirty="0" err="1" smtClean="0">
                <a:solidFill>
                  <a:srgbClr val="FF0000"/>
                </a:solidFill>
              </a:rPr>
              <a:t>:Extended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 Predator-Prey Model </a:t>
            </a:r>
            <a:r>
              <a:rPr kumimoji="1" lang="en-US" altLang="ja-JP" sz="1800" b="1" dirty="0" smtClean="0"/>
              <a:t>by </a:t>
            </a:r>
          </a:p>
          <a:p>
            <a:r>
              <a:rPr kumimoji="1" lang="en-US" altLang="ja-JP" sz="1800" b="1" dirty="0" err="1" smtClean="0"/>
              <a:t>K.Miki</a:t>
            </a:r>
            <a:r>
              <a:rPr kumimoji="1" lang="en-US" altLang="ja-JP" sz="1800" b="1" dirty="0" smtClean="0"/>
              <a:t> and </a:t>
            </a:r>
            <a:r>
              <a:rPr kumimoji="1" lang="en-US" altLang="ja-JP" sz="1800" b="1" dirty="0" err="1" smtClean="0"/>
              <a:t>P.H.Diamond</a:t>
            </a:r>
            <a:r>
              <a:rPr kumimoji="1" lang="en-US" altLang="ja-JP" sz="1800" b="1" dirty="0" smtClean="0"/>
              <a:t>, NF51,(2011) including </a:t>
            </a:r>
            <a:r>
              <a:rPr kumimoji="1" lang="en-US" altLang="ja-JP" sz="1800" b="1" dirty="0" smtClean="0">
                <a:solidFill>
                  <a:srgbClr val="0070C0"/>
                </a:solidFill>
              </a:rPr>
              <a:t>GAM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86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75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6619"/>
            <a:ext cx="8856984" cy="6483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5005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             Today’s Topics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7504" y="1268760"/>
            <a:ext cx="9145016" cy="187220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                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Part II-2</a:t>
            </a:r>
          </a:p>
          <a:p>
            <a:pPr marL="0" lvl="0" indent="0">
              <a:lnSpc>
                <a:spcPct val="90000"/>
              </a:lnSpc>
              <a:buClr>
                <a:srgbClr val="3333CC"/>
              </a:buClr>
              <a:buNone/>
            </a:pPr>
            <a:r>
              <a:rPr lang="en-US" altLang="ja-JP" sz="2800" b="1" kern="1200" dirty="0">
                <a:solidFill>
                  <a:srgbClr val="000000"/>
                </a:solidFill>
                <a:latin typeface="Tahoma" pitchFamily="34" charset="0"/>
                <a:ea typeface="ＭＳ Ｐ明朝" pitchFamily="18" charset="-128"/>
              </a:rPr>
              <a:t>4.</a:t>
            </a:r>
            <a:r>
              <a:rPr lang="en-US" altLang="ja-JP" sz="2800" b="1" kern="1200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</a:t>
            </a:r>
            <a:r>
              <a:rPr lang="en-US" altLang="ja-JP" sz="2800" b="1" kern="1200" dirty="0" smtClean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Non-secular Perturbation Theory(Reductive</a:t>
            </a:r>
          </a:p>
          <a:p>
            <a:pPr marL="0" lvl="0" indent="0">
              <a:lnSpc>
                <a:spcPct val="90000"/>
              </a:lnSpc>
              <a:buClr>
                <a:srgbClr val="3333CC"/>
              </a:buClr>
              <a:buNone/>
            </a:pPr>
            <a:r>
              <a:rPr lang="ja-JP" altLang="en-US" sz="2800" b="1" kern="1200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　 </a:t>
            </a:r>
            <a:r>
              <a:rPr lang="en-US" altLang="ja-JP" sz="2800" b="1" kern="1200" dirty="0" smtClean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Perturbation Method) </a:t>
            </a:r>
            <a:r>
              <a:rPr lang="en-US" altLang="ja-JP" sz="2800" b="1" kern="1200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and </a:t>
            </a:r>
            <a:r>
              <a:rPr lang="en-US" altLang="ja-JP" sz="2800" b="1" kern="1200" dirty="0" smtClean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its Application to</a:t>
            </a:r>
          </a:p>
          <a:p>
            <a:pPr marL="0" lvl="0" indent="0">
              <a:lnSpc>
                <a:spcPct val="90000"/>
              </a:lnSpc>
              <a:buClr>
                <a:srgbClr val="3333CC"/>
              </a:buClr>
              <a:buNone/>
            </a:pPr>
            <a:r>
              <a:rPr lang="en-US" altLang="ja-JP" sz="2800" b="1" kern="1200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</a:t>
            </a:r>
            <a:r>
              <a:rPr lang="en-US" altLang="ja-JP" sz="2800" b="1" kern="1200" dirty="0" smtClean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  </a:t>
            </a:r>
            <a:r>
              <a:rPr lang="en-US" altLang="ja-JP" sz="2800" b="1" kern="1200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Nonlinear </a:t>
            </a:r>
            <a:r>
              <a:rPr lang="en-US" altLang="ja-JP" sz="2800" b="1" kern="1200" dirty="0" smtClean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Waves and Convective Cells</a:t>
            </a:r>
            <a:endParaRPr lang="en-US" altLang="ja-JP" sz="2800" b="1" kern="1200" dirty="0">
              <a:solidFill>
                <a:srgbClr val="0000FF"/>
              </a:solidFill>
              <a:latin typeface="Tahoma" pitchFamily="34" charset="0"/>
              <a:ea typeface="ＭＳ Ｐ明朝" pitchFamily="18" charset="-128"/>
            </a:endParaRPr>
          </a:p>
          <a:p>
            <a:pPr marL="0" lvl="0" indent="0">
              <a:lnSpc>
                <a:spcPct val="90000"/>
              </a:lnSpc>
              <a:buClr>
                <a:srgbClr val="3333CC"/>
              </a:buClr>
              <a:buNone/>
            </a:pPr>
            <a:r>
              <a:rPr lang="en-US" altLang="ja-JP" sz="2800" b="1" kern="1200" dirty="0">
                <a:solidFill>
                  <a:srgbClr val="000000"/>
                </a:solidFill>
                <a:latin typeface="Tahoma" pitchFamily="34" charset="0"/>
                <a:ea typeface="ＭＳ Ｐ明朝" pitchFamily="18" charset="-128"/>
              </a:rPr>
              <a:t>5.</a:t>
            </a:r>
            <a:r>
              <a:rPr lang="en-US" altLang="ja-JP" sz="2800" b="1" kern="1200" dirty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Some Topics associated with Zonal Flow </a:t>
            </a:r>
            <a:r>
              <a:rPr lang="en-US" altLang="ja-JP" sz="2800" b="1" kern="1200" dirty="0" smtClean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and</a:t>
            </a:r>
          </a:p>
          <a:p>
            <a:pPr marL="0" lvl="0" indent="0">
              <a:lnSpc>
                <a:spcPct val="90000"/>
              </a:lnSpc>
              <a:buClr>
                <a:srgbClr val="3333CC"/>
              </a:buClr>
              <a:buNone/>
            </a:pPr>
            <a:r>
              <a:rPr lang="en-US" altLang="ja-JP" sz="2800" b="1" kern="1200" dirty="0" smtClean="0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   GAM(revisited and on-going topics)</a:t>
            </a:r>
          </a:p>
          <a:p>
            <a:pPr marL="0" lvl="0" indent="0">
              <a:lnSpc>
                <a:spcPct val="90000"/>
              </a:lnSpc>
              <a:buClr>
                <a:srgbClr val="3333CC"/>
              </a:buClr>
              <a:buNone/>
            </a:pPr>
            <a:endParaRPr kumimoji="1" lang="en-US" altLang="ja-JP" sz="2800" b="1" kern="1200" dirty="0">
              <a:solidFill>
                <a:srgbClr val="0000FF"/>
              </a:solidFill>
              <a:latin typeface="Tahoma" pitchFamily="34" charset="0"/>
              <a:ea typeface="ＭＳ Ｐ明朝" pitchFamily="18" charset="-128"/>
            </a:endParaRPr>
          </a:p>
          <a:p>
            <a:pPr marL="0" lvl="0" indent="0">
              <a:lnSpc>
                <a:spcPct val="90000"/>
              </a:lnSpc>
              <a:buClr>
                <a:srgbClr val="3333CC"/>
              </a:buClr>
              <a:buNone/>
            </a:pPr>
            <a:endParaRPr kumimoji="1" lang="ja-JP" altLang="en-US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210444" y="4365104"/>
            <a:ext cx="8928992" cy="197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3333CC"/>
              </a:buClr>
            </a:pPr>
            <a:r>
              <a:rPr lang="en-US" altLang="ja-JP" sz="2400" b="1" u="sng" dirty="0">
                <a:solidFill>
                  <a:srgbClr val="FF0000"/>
                </a:solidFill>
              </a:rPr>
              <a:t>Detailed Topics</a:t>
            </a:r>
          </a:p>
          <a:p>
            <a:pPr lvl="0">
              <a:buClr>
                <a:srgbClr val="3333CC"/>
              </a:buClr>
            </a:pPr>
            <a:r>
              <a:rPr lang="en-US" altLang="ja-JP" sz="2400" b="1" dirty="0" smtClean="0"/>
              <a:t>Reductive Perturbation </a:t>
            </a:r>
            <a:r>
              <a:rPr lang="en-US" altLang="ja-JP" sz="2400" b="1" dirty="0"/>
              <a:t>M</a:t>
            </a:r>
            <a:r>
              <a:rPr lang="en-US" altLang="ja-JP" sz="2400" b="1" dirty="0" smtClean="0"/>
              <a:t>ethod, Burgers </a:t>
            </a:r>
            <a:r>
              <a:rPr lang="en-US" altLang="ja-JP" sz="2400" b="1" dirty="0"/>
              <a:t>E</a:t>
            </a:r>
            <a:r>
              <a:rPr lang="en-US" altLang="ja-JP" sz="2400" b="1" dirty="0" smtClean="0"/>
              <a:t>quation</a:t>
            </a:r>
            <a:r>
              <a:rPr lang="en-US" altLang="ja-JP" sz="2400" b="1" dirty="0"/>
              <a:t>, </a:t>
            </a:r>
            <a:r>
              <a:rPr lang="en-US" altLang="ja-JP" sz="2400" b="1" dirty="0" smtClean="0"/>
              <a:t>Gravitational  Waves, Convective </a:t>
            </a:r>
            <a:r>
              <a:rPr lang="en-US" altLang="ja-JP" sz="2400" b="1" dirty="0"/>
              <a:t>C</a:t>
            </a:r>
            <a:r>
              <a:rPr lang="en-US" altLang="ja-JP" sz="2400" b="1" dirty="0" smtClean="0"/>
              <a:t>ells</a:t>
            </a:r>
            <a:r>
              <a:rPr lang="en-US" altLang="ja-JP" sz="2400" b="1" dirty="0"/>
              <a:t>, Zonal flow ,GAM </a:t>
            </a:r>
            <a:r>
              <a:rPr lang="en-US" altLang="ja-JP" sz="2400" b="1" dirty="0" smtClean="0"/>
              <a:t>etc</a:t>
            </a:r>
            <a:r>
              <a:rPr lang="en-US" altLang="ja-JP" sz="2400" b="1" dirty="0"/>
              <a:t>.</a:t>
            </a:r>
          </a:p>
          <a:p>
            <a:pPr lvl="0">
              <a:buClr>
                <a:srgbClr val="3333CC"/>
              </a:buClr>
            </a:pPr>
            <a:endParaRPr lang="en-US" altLang="ja-JP" sz="2400" b="1" dirty="0"/>
          </a:p>
        </p:txBody>
      </p:sp>
    </p:spTree>
    <p:extLst>
      <p:ext uri="{BB962C8B-B14F-4D97-AF65-F5344CB8AC3E}">
        <p14:creationId xmlns:p14="http://schemas.microsoft.com/office/powerpoint/2010/main" val="415050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81000"/>
            <a:ext cx="9036496" cy="677863"/>
          </a:xfrm>
        </p:spPr>
        <p:txBody>
          <a:bodyPr/>
          <a:lstStyle/>
          <a:p>
            <a:r>
              <a:rPr lang="en-US" altLang="ja-JP" b="1" dirty="0" smtClean="0">
                <a:solidFill>
                  <a:srgbClr val="FF0000"/>
                </a:solidFill>
              </a:rPr>
              <a:t>Observations and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 Predator-Prey</a:t>
            </a:r>
            <a:r>
              <a:rPr lang="ja-JP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Model(cont.)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80492" y="1196752"/>
            <a:ext cx="87849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u="sng" dirty="0" smtClean="0">
                <a:solidFill>
                  <a:srgbClr val="0070C0"/>
                </a:solidFill>
              </a:rPr>
              <a:t>Experimental </a:t>
            </a:r>
            <a:r>
              <a:rPr kumimoji="1" lang="en-US" altLang="ja-JP" sz="2400" b="1" u="sng" dirty="0" err="1" smtClean="0">
                <a:solidFill>
                  <a:srgbClr val="0070C0"/>
                </a:solidFill>
              </a:rPr>
              <a:t>Observstions</a:t>
            </a:r>
            <a:r>
              <a:rPr lang="en-US" altLang="ja-JP" sz="2400" b="1" u="sng" dirty="0">
                <a:solidFill>
                  <a:srgbClr val="0070C0"/>
                </a:solidFill>
              </a:rPr>
              <a:t>:</a:t>
            </a:r>
            <a:endParaRPr kumimoji="1" lang="en-US" altLang="ja-JP" sz="2400" b="1" u="sng" dirty="0" smtClean="0">
              <a:solidFill>
                <a:srgbClr val="0070C0"/>
              </a:solidFill>
            </a:endParaRPr>
          </a:p>
          <a:p>
            <a:r>
              <a:rPr lang="en-US" altLang="ja-JP" sz="2400" dirty="0" smtClean="0"/>
              <a:t>1)</a:t>
            </a:r>
            <a:r>
              <a:rPr lang="en-US" altLang="ja-JP" sz="2400" dirty="0" smtClean="0">
                <a:solidFill>
                  <a:srgbClr val="0070C0"/>
                </a:solidFill>
              </a:rPr>
              <a:t>DIII-D</a:t>
            </a:r>
            <a:r>
              <a:rPr lang="en-US" altLang="ja-JP" sz="2400" dirty="0" smtClean="0"/>
              <a:t>: transition from GAM to ZF may help trigger L-H </a:t>
            </a:r>
            <a:r>
              <a:rPr lang="en-US" altLang="ja-JP" sz="2400" dirty="0" err="1" smtClean="0"/>
              <a:t>tran</a:t>
            </a:r>
            <a:r>
              <a:rPr lang="en-US" altLang="ja-JP" sz="2400" dirty="0" smtClean="0"/>
              <a:t>. </a:t>
            </a:r>
          </a:p>
          <a:p>
            <a:r>
              <a:rPr lang="en-US" altLang="ja-JP" sz="2400" dirty="0" smtClean="0"/>
              <a:t>2)</a:t>
            </a:r>
            <a:r>
              <a:rPr lang="en-US" altLang="ja-JP" sz="2400" dirty="0" smtClean="0">
                <a:solidFill>
                  <a:srgbClr val="0070C0"/>
                </a:solidFill>
              </a:rPr>
              <a:t>ASDEX-Upgrade</a:t>
            </a:r>
            <a:r>
              <a:rPr lang="en-US" altLang="ja-JP" sz="2400" dirty="0" smtClean="0"/>
              <a:t>: strong relation between GAM and </a:t>
            </a:r>
          </a:p>
          <a:p>
            <a:r>
              <a:rPr lang="en-US" altLang="ja-JP" sz="2400" dirty="0"/>
              <a:t> </a:t>
            </a:r>
            <a:r>
              <a:rPr lang="en-US" altLang="ja-JP" sz="2400" dirty="0" smtClean="0"/>
              <a:t>  turbulence is observed at high-q and low density but no sign</a:t>
            </a:r>
          </a:p>
          <a:p>
            <a:r>
              <a:rPr lang="en-US" altLang="ja-JP" sz="2400" dirty="0"/>
              <a:t> </a:t>
            </a:r>
            <a:r>
              <a:rPr lang="en-US" altLang="ja-JP" sz="2400" dirty="0" smtClean="0"/>
              <a:t>  of transition from GAM to ZF</a:t>
            </a:r>
          </a:p>
          <a:p>
            <a:r>
              <a:rPr lang="en-US" altLang="ja-JP" sz="2400" dirty="0" smtClean="0"/>
              <a:t>3)</a:t>
            </a:r>
            <a:r>
              <a:rPr lang="en-US" altLang="ja-JP" sz="2400" dirty="0" smtClean="0">
                <a:solidFill>
                  <a:srgbClr val="0070C0"/>
                </a:solidFill>
              </a:rPr>
              <a:t>HL-2A</a:t>
            </a:r>
            <a:r>
              <a:rPr lang="en-US" altLang="ja-JP" sz="2400" dirty="0" smtClean="0"/>
              <a:t>: Mixture of nearly-zero frequency ZF and finite</a:t>
            </a:r>
          </a:p>
          <a:p>
            <a:r>
              <a:rPr lang="en-US" altLang="ja-JP" sz="2400" dirty="0"/>
              <a:t> </a:t>
            </a:r>
            <a:r>
              <a:rPr lang="en-US" altLang="ja-JP" sz="2400" dirty="0" smtClean="0"/>
              <a:t>  frequency GAM is observed(Coexistence)</a:t>
            </a:r>
          </a:p>
          <a:p>
            <a:r>
              <a:rPr lang="en-US" altLang="ja-JP" sz="2400" dirty="0"/>
              <a:t> </a:t>
            </a:r>
            <a:r>
              <a:rPr lang="en-US" altLang="ja-JP" sz="2400" dirty="0" smtClean="0"/>
              <a:t>  </a:t>
            </a:r>
            <a:r>
              <a:rPr lang="en-US" altLang="ja-JP" sz="2400" dirty="0" smtClean="0">
                <a:sym typeface="Wingdings" pitchFamily="2" charset="2"/>
              </a:rPr>
              <a:t>---single significant spectrum in DIII-D,ASDEX-Upgrade</a:t>
            </a:r>
          </a:p>
          <a:p>
            <a:r>
              <a:rPr lang="en-US" altLang="ja-JP" sz="2400" b="1" dirty="0" smtClean="0">
                <a:solidFill>
                  <a:srgbClr val="FF0000"/>
                </a:solidFill>
                <a:sym typeface="Wingdings" pitchFamily="2" charset="2"/>
              </a:rPr>
              <a:t>Note</a:t>
            </a:r>
            <a:r>
              <a:rPr lang="en-US" altLang="ja-JP" sz="2400" b="1" dirty="0" smtClean="0">
                <a:solidFill>
                  <a:srgbClr val="0070C0"/>
                </a:solidFill>
                <a:sym typeface="Wingdings" pitchFamily="2" charset="2"/>
              </a:rPr>
              <a:t>: </a:t>
            </a:r>
            <a:r>
              <a:rPr lang="en-US" altLang="ja-JP" sz="2400" b="1" dirty="0" err="1" smtClean="0">
                <a:solidFill>
                  <a:srgbClr val="0070C0"/>
                </a:solidFill>
                <a:sym typeface="Wingdings" pitchFamily="2" charset="2"/>
              </a:rPr>
              <a:t>Gneralized</a:t>
            </a:r>
            <a:r>
              <a:rPr lang="en-US" altLang="ja-JP" sz="2400" b="1" dirty="0" smtClean="0">
                <a:solidFill>
                  <a:srgbClr val="0070C0"/>
                </a:solidFill>
                <a:sym typeface="Wingdings" pitchFamily="2" charset="2"/>
              </a:rPr>
              <a:t> </a:t>
            </a:r>
            <a:r>
              <a:rPr lang="en-US" altLang="ja-JP" sz="2400" b="1" dirty="0" err="1" smtClean="0">
                <a:solidFill>
                  <a:srgbClr val="0070C0"/>
                </a:solidFill>
                <a:sym typeface="Wingdings" pitchFamily="2" charset="2"/>
              </a:rPr>
              <a:t>Lotka-Voltrra</a:t>
            </a:r>
            <a:r>
              <a:rPr lang="en-US" altLang="ja-JP" sz="2400" b="1" dirty="0" smtClean="0">
                <a:solidFill>
                  <a:srgbClr val="0070C0"/>
                </a:solidFill>
                <a:sym typeface="Wingdings" pitchFamily="2" charset="2"/>
              </a:rPr>
              <a:t> equation</a:t>
            </a:r>
          </a:p>
          <a:p>
            <a:endParaRPr lang="en-US" altLang="ja-JP" sz="2400" b="1" dirty="0" smtClean="0">
              <a:solidFill>
                <a:srgbClr val="0070C0"/>
              </a:solidFill>
              <a:sym typeface="Wingdings" pitchFamily="2" charset="2"/>
            </a:endParaRPr>
          </a:p>
          <a:p>
            <a:endParaRPr lang="en-US" altLang="ja-JP" sz="2400" dirty="0" smtClean="0"/>
          </a:p>
          <a:p>
            <a:endParaRPr lang="en-US" altLang="ja-JP" sz="2400" dirty="0"/>
          </a:p>
        </p:txBody>
      </p:sp>
      <p:pic>
        <p:nvPicPr>
          <p:cNvPr id="75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835923"/>
            <a:ext cx="5494015" cy="805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67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588398"/>
            <a:ext cx="4277692" cy="1269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6152976" y="5483434"/>
            <a:ext cx="2702984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 smtClean="0">
                <a:solidFill>
                  <a:srgbClr val="FF0000"/>
                </a:solidFill>
              </a:rPr>
              <a:t>Case of Two variables</a:t>
            </a:r>
          </a:p>
          <a:p>
            <a:r>
              <a:rPr lang="en-US" altLang="ja-JP" sz="1800" b="1" dirty="0" smtClean="0"/>
              <a:t>examples</a:t>
            </a:r>
            <a:endParaRPr lang="en-US" altLang="ja-JP" sz="1800" b="1" dirty="0"/>
          </a:p>
          <a:p>
            <a:r>
              <a:rPr kumimoji="1" lang="en-US" altLang="ja-JP" sz="1800" b="1" dirty="0" smtClean="0">
                <a:solidFill>
                  <a:srgbClr val="FF0000"/>
                </a:solidFill>
              </a:rPr>
              <a:t>*Fish-Plankton</a:t>
            </a:r>
          </a:p>
          <a:p>
            <a:r>
              <a:rPr lang="en-US" altLang="ja-JP" sz="1800" b="1" dirty="0" smtClean="0">
                <a:solidFill>
                  <a:srgbClr val="FF0000"/>
                </a:solidFill>
              </a:rPr>
              <a:t>*Rabbit-Fox</a:t>
            </a:r>
            <a:endParaRPr kumimoji="1" lang="ja-JP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49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1188" y="0"/>
            <a:ext cx="8064500" cy="836613"/>
          </a:xfrm>
        </p:spPr>
        <p:txBody>
          <a:bodyPr/>
          <a:lstStyle/>
          <a:p>
            <a:r>
              <a:rPr lang="ja-JP" altLang="en-US">
                <a:ea typeface="ＭＳ Ｐゴシック" pitchFamily="50" charset="-128"/>
              </a:rPr>
              <a:t>　　　　　　　　　　　</a:t>
            </a:r>
            <a:r>
              <a:rPr lang="ja-JP" altLang="en-US" b="1">
                <a:solidFill>
                  <a:schemeClr val="hlink"/>
                </a:solidFill>
                <a:ea typeface="HG行書体" pitchFamily="65" charset="-128"/>
              </a:rPr>
              <a:t>謝謝清聴</a:t>
            </a:r>
            <a:endParaRPr lang="en-US" altLang="ja-JP" b="1">
              <a:solidFill>
                <a:schemeClr val="hlink"/>
              </a:solidFill>
              <a:ea typeface="HG行書体" pitchFamily="65" charset="-128"/>
            </a:endParaRPr>
          </a:p>
        </p:txBody>
      </p:sp>
      <p:sp>
        <p:nvSpPr>
          <p:cNvPr id="726019" name="Text Box 3"/>
          <p:cNvSpPr txBox="1">
            <a:spLocks noChangeArrowheads="1"/>
          </p:cNvSpPr>
          <p:nvPr/>
        </p:nvSpPr>
        <p:spPr bwMode="auto">
          <a:xfrm>
            <a:off x="539750" y="6216650"/>
            <a:ext cx="835342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ja-JP" altLang="en-US" b="1">
                <a:latin typeface="Tahoma" pitchFamily="34" charset="0"/>
                <a:ea typeface="ＭＳ Ｐ明朝" pitchFamily="18" charset="-128"/>
              </a:rPr>
              <a:t>         　　　　　　　　　　　　　　                                          </a:t>
            </a:r>
            <a:r>
              <a:rPr lang="ja-JP" altLang="en-US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再見</a:t>
            </a:r>
          </a:p>
        </p:txBody>
      </p:sp>
      <p:pic>
        <p:nvPicPr>
          <p:cNvPr id="726020" name="Picture 4" descr="   0_0000画像0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196975"/>
            <a:ext cx="6119812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6021" name="Text Box 5"/>
          <p:cNvSpPr txBox="1">
            <a:spLocks noChangeArrowheads="1"/>
          </p:cNvSpPr>
          <p:nvPr/>
        </p:nvSpPr>
        <p:spPr bwMode="auto">
          <a:xfrm>
            <a:off x="1547813" y="5157788"/>
            <a:ext cx="5545137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ja-JP" altLang="en-US" b="1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　　　　　　　</a:t>
            </a:r>
            <a:r>
              <a:rPr lang="ja-JP" altLang="en-US" sz="2800" b="1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落紅不是無情物</a:t>
            </a:r>
          </a:p>
          <a:p>
            <a:pPr>
              <a:spcBef>
                <a:spcPct val="20000"/>
              </a:spcBef>
            </a:pPr>
            <a:r>
              <a:rPr lang="ja-JP" altLang="en-US" sz="2800" b="1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　　　　　　化作春泥更護花</a:t>
            </a:r>
          </a:p>
          <a:p>
            <a:pPr>
              <a:spcBef>
                <a:spcPct val="20000"/>
              </a:spcBef>
            </a:pPr>
            <a:r>
              <a:rPr lang="ja-JP" altLang="en-US" sz="2800" b="1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　　　　　</a:t>
            </a:r>
            <a:r>
              <a:rPr lang="ja-JP" altLang="en-US" sz="2800" b="1">
                <a:latin typeface="Tahoma" pitchFamily="34" charset="0"/>
                <a:ea typeface="ＭＳ Ｐ明朝" pitchFamily="18" charset="-128"/>
              </a:rPr>
              <a:t>（</a:t>
            </a:r>
            <a:r>
              <a:rPr lang="zh-CN" altLang="en-US" sz="2800" b="1">
                <a:latin typeface="Tahoma" pitchFamily="34" charset="0"/>
              </a:rPr>
              <a:t>龚</a:t>
            </a:r>
            <a:r>
              <a:rPr lang="ja-JP" altLang="en-US" sz="2800" b="1">
                <a:latin typeface="Tahoma" pitchFamily="34" charset="0"/>
                <a:ea typeface="ＭＳ Ｐ明朝" pitchFamily="18" charset="-128"/>
              </a:rPr>
              <a:t>自珍　己亥雑詩）</a:t>
            </a:r>
            <a:endParaRPr lang="ja-JP" altLang="en-US" sz="2800" b="1">
              <a:latin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80728"/>
            <a:ext cx="8534400" cy="44196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altLang="ja-JP" sz="2000" dirty="0"/>
          </a:p>
          <a:p>
            <a:pPr>
              <a:buFont typeface="Wingdings" pitchFamily="2" charset="2"/>
              <a:buNone/>
            </a:pPr>
            <a:r>
              <a:rPr lang="en-US" altLang="ja-JP" sz="2800" b="1" dirty="0">
                <a:solidFill>
                  <a:schemeClr val="tx2"/>
                </a:solidFill>
                <a:latin typeface="Times" pitchFamily="18" charset="0"/>
              </a:rPr>
              <a:t>                    </a:t>
            </a:r>
            <a:r>
              <a:rPr lang="en-US" altLang="ja-JP" b="1" dirty="0">
                <a:solidFill>
                  <a:schemeClr val="hlink"/>
                </a:solidFill>
                <a:latin typeface="Times" pitchFamily="18" charset="0"/>
              </a:rPr>
              <a:t>ACKNOWLEDGMENTS</a:t>
            </a:r>
            <a:endParaRPr lang="ja-JP" altLang="en-US" b="1" dirty="0">
              <a:solidFill>
                <a:schemeClr val="hlink"/>
              </a:solidFill>
              <a:latin typeface="Times" pitchFamily="18" charset="0"/>
            </a:endParaRPr>
          </a:p>
        </p:txBody>
      </p:sp>
      <p:sp>
        <p:nvSpPr>
          <p:cNvPr id="728067" name="Text Box 4"/>
          <p:cNvSpPr txBox="1">
            <a:spLocks noChangeArrowheads="1"/>
          </p:cNvSpPr>
          <p:nvPr/>
        </p:nvSpPr>
        <p:spPr bwMode="auto">
          <a:xfrm>
            <a:off x="0" y="1988840"/>
            <a:ext cx="9144000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b="1" dirty="0">
                <a:latin typeface="Times" pitchFamily="18" charset="0"/>
              </a:rPr>
              <a:t>I would like to acknowledge many collaborators </a:t>
            </a:r>
            <a:r>
              <a:rPr lang="en-US" altLang="ja-JP" b="1" dirty="0">
                <a:latin typeface="Times" pitchFamily="18" charset="0"/>
                <a:ea typeface="ＭＳ Ｐゴシック" pitchFamily="50" charset="-128"/>
              </a:rPr>
              <a:t>and friends </a:t>
            </a:r>
            <a:r>
              <a:rPr lang="en-US" altLang="zh-CN" b="1" dirty="0">
                <a:latin typeface="Times" pitchFamily="18" charset="0"/>
              </a:rPr>
              <a:t>for their continuous and fruitful discussions. This visit is supported</a:t>
            </a:r>
          </a:p>
          <a:p>
            <a:pPr>
              <a:spcBef>
                <a:spcPct val="20000"/>
              </a:spcBef>
            </a:pPr>
            <a:r>
              <a:rPr lang="en-US" altLang="ja-JP" b="1" dirty="0">
                <a:latin typeface="Times" pitchFamily="18" charset="0"/>
              </a:rPr>
              <a:t>by Prof. </a:t>
            </a:r>
            <a:r>
              <a:rPr lang="en-US" altLang="ja-JP" b="1" dirty="0">
                <a:latin typeface="Times" pitchFamily="18" charset="0"/>
                <a:ea typeface="ＭＳ Ｐゴシック" pitchFamily="50" charset="-128"/>
              </a:rPr>
              <a:t>Li </a:t>
            </a:r>
            <a:r>
              <a:rPr lang="en-US" altLang="ja-JP" b="1" dirty="0" err="1">
                <a:latin typeface="Times" pitchFamily="18" charset="0"/>
                <a:ea typeface="ＭＳ Ｐゴシック" pitchFamily="50" charset="-128"/>
              </a:rPr>
              <a:t>Jiangang</a:t>
            </a:r>
            <a:r>
              <a:rPr lang="en-US" altLang="ja-JP" b="1" dirty="0">
                <a:latin typeface="Times" pitchFamily="18" charset="0"/>
              </a:rPr>
              <a:t> and the Chinese Academy of Sciences</a:t>
            </a:r>
            <a:r>
              <a:rPr lang="ja-JP" altLang="en-US" b="1" dirty="0" err="1">
                <a:latin typeface="Times" pitchFamily="18" charset="0"/>
                <a:ea typeface="ＭＳ Ｐゴシック" pitchFamily="50" charset="-128"/>
              </a:rPr>
              <a:t>、</a:t>
            </a:r>
            <a:r>
              <a:rPr lang="ja-JP" altLang="en-US" b="1" dirty="0">
                <a:latin typeface="Times" pitchFamily="18" charset="0"/>
              </a:rPr>
              <a:t> </a:t>
            </a:r>
            <a:r>
              <a:rPr lang="en-US" altLang="ja-JP" b="1" dirty="0">
                <a:latin typeface="Times" pitchFamily="18" charset="0"/>
              </a:rPr>
              <a:t>Visiting Professor for Senior International Scientists(2009 fiscal year) ,</a:t>
            </a:r>
            <a:r>
              <a:rPr lang="en-US" altLang="ja-JP" b="1" dirty="0" smtClean="0">
                <a:latin typeface="Times" pitchFamily="18" charset="0"/>
              </a:rPr>
              <a:t>and</a:t>
            </a:r>
          </a:p>
          <a:p>
            <a:pPr>
              <a:spcBef>
                <a:spcPct val="20000"/>
              </a:spcBef>
            </a:pPr>
            <a:r>
              <a:rPr lang="en-US" altLang="ja-JP" b="1" dirty="0" smtClean="0">
                <a:latin typeface="Times" pitchFamily="18" charset="0"/>
              </a:rPr>
              <a:t>also supported by Prof. Liu Yong (SWIP).  </a:t>
            </a:r>
            <a:r>
              <a:rPr lang="en-US" altLang="ja-JP" b="1" dirty="0">
                <a:latin typeface="Times" pitchFamily="18" charset="0"/>
              </a:rPr>
              <a:t>T</a:t>
            </a:r>
            <a:r>
              <a:rPr lang="en-US" altLang="ja-JP" b="1" dirty="0" smtClean="0">
                <a:latin typeface="Times" pitchFamily="18" charset="0"/>
              </a:rPr>
              <a:t>he </a:t>
            </a:r>
            <a:r>
              <a:rPr lang="en-US" altLang="ja-JP" b="1" dirty="0">
                <a:latin typeface="Times" pitchFamily="18" charset="0"/>
              </a:rPr>
              <a:t>present topic </a:t>
            </a:r>
            <a:r>
              <a:rPr lang="en-US" altLang="ja-JP" b="1" dirty="0" smtClean="0">
                <a:latin typeface="Times" pitchFamily="18" charset="0"/>
              </a:rPr>
              <a:t>is </a:t>
            </a:r>
            <a:r>
              <a:rPr lang="en-US" altLang="ja-JP" b="1" dirty="0">
                <a:latin typeface="Times" pitchFamily="18" charset="0"/>
              </a:rPr>
              <a:t>partially discussed under close collaborations with </a:t>
            </a:r>
            <a:r>
              <a:rPr lang="en-US" altLang="ja-JP" b="1" dirty="0" smtClean="0">
                <a:latin typeface="Times" pitchFamily="18" charset="0"/>
              </a:rPr>
              <a:t>Jan </a:t>
            </a:r>
            <a:r>
              <a:rPr lang="en-US" altLang="ja-JP" b="1" dirty="0" err="1" smtClean="0">
                <a:latin typeface="Times" pitchFamily="18" charset="0"/>
              </a:rPr>
              <a:t>Weiland</a:t>
            </a:r>
            <a:r>
              <a:rPr lang="en-US" altLang="ja-JP" b="1" dirty="0" smtClean="0">
                <a:latin typeface="Times" pitchFamily="18" charset="0"/>
              </a:rPr>
              <a:t>, C.S. Liu , M. </a:t>
            </a:r>
            <a:r>
              <a:rPr lang="en-US" altLang="ja-JP" b="1" dirty="0" err="1" smtClean="0">
                <a:latin typeface="Times" pitchFamily="18" charset="0"/>
              </a:rPr>
              <a:t>Kono</a:t>
            </a:r>
            <a:r>
              <a:rPr lang="en-US" altLang="ja-JP" b="1" dirty="0" smtClean="0">
                <a:latin typeface="Times" pitchFamily="18" charset="0"/>
              </a:rPr>
              <a:t>, K.C. </a:t>
            </a:r>
            <a:r>
              <a:rPr lang="en-US" altLang="ja-JP" b="1" dirty="0" err="1" smtClean="0">
                <a:latin typeface="Times" pitchFamily="18" charset="0"/>
              </a:rPr>
              <a:t>Shaing</a:t>
            </a:r>
            <a:r>
              <a:rPr lang="en-US" altLang="ja-JP" b="1" dirty="0" smtClean="0">
                <a:latin typeface="Times" pitchFamily="18" charset="0"/>
              </a:rPr>
              <a:t>, R.D. </a:t>
            </a:r>
            <a:r>
              <a:rPr lang="en-US" altLang="ja-JP" b="1" dirty="0" err="1" smtClean="0">
                <a:latin typeface="Times" pitchFamily="18" charset="0"/>
              </a:rPr>
              <a:t>Hazeltine</a:t>
            </a:r>
            <a:r>
              <a:rPr lang="en-US" altLang="ja-JP" b="1" dirty="0" smtClean="0">
                <a:latin typeface="Times" pitchFamily="18" charset="0"/>
              </a:rPr>
              <a:t>, NIFS CHS group, and staffs ( </a:t>
            </a:r>
            <a:r>
              <a:rPr lang="en-US" altLang="ja-JP" b="1" dirty="0">
                <a:latin typeface="Times" pitchFamily="18" charset="0"/>
              </a:rPr>
              <a:t>K. </a:t>
            </a:r>
            <a:r>
              <a:rPr lang="en-US" altLang="ja-JP" b="1" dirty="0" err="1">
                <a:latin typeface="Times" pitchFamily="18" charset="0"/>
              </a:rPr>
              <a:t>Itoh</a:t>
            </a:r>
            <a:r>
              <a:rPr lang="en-US" altLang="ja-JP" b="1" dirty="0">
                <a:latin typeface="Times" pitchFamily="18" charset="0"/>
              </a:rPr>
              <a:t>, A. </a:t>
            </a:r>
            <a:r>
              <a:rPr lang="en-US" altLang="ja-JP" b="1" dirty="0" smtClean="0">
                <a:latin typeface="Times" pitchFamily="18" charset="0"/>
              </a:rPr>
              <a:t>Fujisawa, K. Ida, S. Toda, et. al ),</a:t>
            </a:r>
            <a:r>
              <a:rPr lang="en-US" altLang="ja-JP" b="1" dirty="0">
                <a:latin typeface="Times" pitchFamily="18" charset="0"/>
              </a:rPr>
              <a:t>Tsinghua University (</a:t>
            </a:r>
            <a:r>
              <a:rPr lang="en-US" altLang="ja-JP" b="1" dirty="0" err="1">
                <a:latin typeface="Times" pitchFamily="18" charset="0"/>
              </a:rPr>
              <a:t>Gao</a:t>
            </a:r>
            <a:r>
              <a:rPr lang="en-US" altLang="ja-JP" b="1" dirty="0">
                <a:latin typeface="Times" pitchFamily="18" charset="0"/>
              </a:rPr>
              <a:t> </a:t>
            </a:r>
            <a:r>
              <a:rPr lang="en-US" altLang="ja-JP" b="1" dirty="0" err="1">
                <a:latin typeface="Times" pitchFamily="18" charset="0"/>
              </a:rPr>
              <a:t>Zhe</a:t>
            </a:r>
            <a:r>
              <a:rPr lang="en-US" altLang="ja-JP" b="1" dirty="0">
                <a:latin typeface="Times" pitchFamily="18" charset="0"/>
              </a:rPr>
              <a:t> et al.) and SWIP ( Dong </a:t>
            </a:r>
            <a:r>
              <a:rPr lang="en-US" altLang="ja-JP" b="1" dirty="0" err="1">
                <a:latin typeface="Times" pitchFamily="18" charset="0"/>
              </a:rPr>
              <a:t>Jiaqi</a:t>
            </a:r>
            <a:r>
              <a:rPr lang="en-US" altLang="ja-JP" b="1" dirty="0">
                <a:latin typeface="Times" pitchFamily="18" charset="0"/>
              </a:rPr>
              <a:t> ,Wang Aike </a:t>
            </a:r>
            <a:r>
              <a:rPr lang="en-US" altLang="ja-JP" b="1" dirty="0" smtClean="0">
                <a:latin typeface="Times" pitchFamily="18" charset="0"/>
              </a:rPr>
              <a:t>et </a:t>
            </a:r>
            <a:r>
              <a:rPr lang="en-US" altLang="ja-JP" b="1" dirty="0">
                <a:latin typeface="Times" pitchFamily="18" charset="0"/>
              </a:rPr>
              <a:t>al.) </a:t>
            </a:r>
            <a:endParaRPr lang="en-US" altLang="ja-JP" dirty="0">
              <a:latin typeface="Tahoma" pitchFamily="34" charset="0"/>
              <a:ea typeface="ＭＳ Ｐ明朝" pitchFamily="18" charset="-128"/>
            </a:endParaRPr>
          </a:p>
        </p:txBody>
      </p:sp>
      <p:sp>
        <p:nvSpPr>
          <p:cNvPr id="728068" name="Text Box 5"/>
          <p:cNvSpPr txBox="1">
            <a:spLocks noChangeArrowheads="1"/>
          </p:cNvSpPr>
          <p:nvPr/>
        </p:nvSpPr>
        <p:spPr bwMode="auto">
          <a:xfrm>
            <a:off x="423044" y="5373216"/>
            <a:ext cx="8280400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 dirty="0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Finally I would like to acknowledge  all friends and staffs, </a:t>
            </a:r>
          </a:p>
          <a:p>
            <a:pPr>
              <a:spcBef>
                <a:spcPct val="20000"/>
              </a:spcBef>
            </a:pPr>
            <a:r>
              <a:rPr lang="en-US" altLang="ja-JP" sz="2000" b="1" dirty="0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students who take care of lots of arrangements of my visiting ASIPP</a:t>
            </a:r>
            <a:r>
              <a:rPr lang="ja-JP" altLang="en-US" sz="2000" b="1" dirty="0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　</a:t>
            </a:r>
            <a:r>
              <a:rPr lang="en-US" altLang="ja-JP" sz="2000" b="1" dirty="0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since my first visit, 1991.</a:t>
            </a:r>
            <a:endParaRPr lang="en-US" altLang="ja-JP" sz="2000" dirty="0">
              <a:solidFill>
                <a:schemeClr val="hlink"/>
              </a:solidFill>
              <a:latin typeface="Tahoma" pitchFamily="34" charset="0"/>
              <a:ea typeface="ＭＳ Ｐ明朝" pitchFamily="1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763000" cy="677863"/>
          </a:xfrm>
        </p:spPr>
        <p:txBody>
          <a:bodyPr/>
          <a:lstStyle/>
          <a:p>
            <a:r>
              <a:rPr lang="en-US" altLang="ja-JP" sz="2400" b="1">
                <a:solidFill>
                  <a:schemeClr val="hlink"/>
                </a:solidFill>
              </a:rPr>
              <a:t>        Reductive Perturbation method(</a:t>
            </a:r>
            <a:r>
              <a:rPr lang="ja-JP" altLang="en-US" sz="2400" b="1">
                <a:solidFill>
                  <a:schemeClr val="hlink"/>
                </a:solidFill>
              </a:rPr>
              <a:t>逓減摂動論）</a:t>
            </a:r>
            <a:endParaRPr lang="en-US" altLang="ja-JP" sz="2400"/>
          </a:p>
        </p:txBody>
      </p:sp>
      <p:sp>
        <p:nvSpPr>
          <p:cNvPr id="66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412875"/>
            <a:ext cx="8785225" cy="5257800"/>
          </a:xfrm>
        </p:spPr>
        <p:txBody>
          <a:bodyPr/>
          <a:lstStyle/>
          <a:p>
            <a:pPr marL="609600" indent="-609600">
              <a:lnSpc>
                <a:spcPct val="80000"/>
              </a:lnSpc>
              <a:buFont typeface="Wingdings" pitchFamily="2" charset="2"/>
              <a:buNone/>
            </a:pPr>
            <a:endParaRPr lang="en-US" altLang="ja-JP" sz="2000" b="1">
              <a:solidFill>
                <a:srgbClr val="0000FF"/>
              </a:solidFill>
            </a:endParaRPr>
          </a:p>
          <a:p>
            <a:pPr marL="609600" indent="-609600">
              <a:lnSpc>
                <a:spcPct val="80000"/>
              </a:lnSpc>
              <a:buFont typeface="Wingdings" pitchFamily="2" charset="2"/>
              <a:buNone/>
            </a:pPr>
            <a:r>
              <a:rPr lang="en-US" altLang="ja-JP" sz="2400" b="1">
                <a:solidFill>
                  <a:srgbClr val="0000FF"/>
                </a:solidFill>
              </a:rPr>
              <a:t># Multi-time and space expansion technique</a:t>
            </a:r>
          </a:p>
          <a:p>
            <a:pPr marL="609600" indent="-609600">
              <a:lnSpc>
                <a:spcPct val="80000"/>
              </a:lnSpc>
              <a:buFont typeface="Wingdings" pitchFamily="2" charset="2"/>
              <a:buNone/>
            </a:pPr>
            <a:endParaRPr lang="en-US" altLang="ja-JP" sz="2400" b="1">
              <a:solidFill>
                <a:srgbClr val="0000FF"/>
              </a:solidFill>
            </a:endParaRPr>
          </a:p>
          <a:p>
            <a:pPr marL="609600" indent="-609600">
              <a:lnSpc>
                <a:spcPct val="80000"/>
              </a:lnSpc>
              <a:buFont typeface="Wingdings" pitchFamily="2" charset="2"/>
              <a:buNone/>
            </a:pPr>
            <a:r>
              <a:rPr lang="en-US" altLang="ja-JP" sz="2000" b="1" u="sng"/>
              <a:t>References</a:t>
            </a:r>
          </a:p>
          <a:p>
            <a:pPr marL="609600" indent="-609600">
              <a:lnSpc>
                <a:spcPct val="80000"/>
              </a:lnSpc>
              <a:buFont typeface="Wingdings" pitchFamily="2" charset="2"/>
              <a:buNone/>
            </a:pPr>
            <a:r>
              <a:rPr lang="en-US" altLang="ja-JP" sz="2000">
                <a:solidFill>
                  <a:schemeClr val="hlink"/>
                </a:solidFill>
                <a:ea typeface="ＭＳ Ｐ明朝" pitchFamily="18" charset="-128"/>
              </a:rPr>
              <a:t>  </a:t>
            </a:r>
            <a:r>
              <a:rPr lang="en-US" altLang="ja-JP" sz="2000" b="1">
                <a:solidFill>
                  <a:schemeClr val="hlink"/>
                </a:solidFill>
                <a:ea typeface="ＭＳ Ｐ明朝" pitchFamily="18" charset="-128"/>
              </a:rPr>
              <a:t>Non-secular perturbation method based on </a:t>
            </a:r>
            <a:r>
              <a:rPr lang="en-US" altLang="ja-JP" sz="2000" b="1" u="sng">
                <a:solidFill>
                  <a:schemeClr val="hlink"/>
                </a:solidFill>
                <a:ea typeface="ＭＳ Ｐ明朝" pitchFamily="18" charset="-128"/>
              </a:rPr>
              <a:t>multi-time</a:t>
            </a:r>
            <a:r>
              <a:rPr lang="en-US" altLang="ja-JP" sz="2000" b="1">
                <a:solidFill>
                  <a:schemeClr val="hlink"/>
                </a:solidFill>
                <a:ea typeface="ＭＳ Ｐ明朝" pitchFamily="18" charset="-128"/>
              </a:rPr>
              <a:t> expansion</a:t>
            </a:r>
            <a:endParaRPr lang="en-US" altLang="ja-JP" sz="2000" b="1" u="sng"/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ja-JP" sz="2000"/>
              <a:t>1) N.N. Bogoliubov and Mitropolsky, </a:t>
            </a:r>
            <a:r>
              <a:rPr lang="en-US" altLang="ja-JP" sz="2000">
                <a:latin typeface="Times New Roman"/>
              </a:rPr>
              <a:t>”</a:t>
            </a:r>
            <a:r>
              <a:rPr lang="en-US" altLang="ja-JP" sz="2000"/>
              <a:t>Asymptotic Methods in the Nonlinear Oscillation</a:t>
            </a:r>
            <a:r>
              <a:rPr lang="en-US" altLang="ja-JP" sz="2000">
                <a:latin typeface="Times New Roman"/>
              </a:rPr>
              <a:t>”</a:t>
            </a:r>
            <a:r>
              <a:rPr lang="en-US" altLang="ja-JP" sz="2000"/>
              <a:t>( translated from Russian) Hindustan Pub. Co(1961)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ja-JP" sz="2000">
                <a:ea typeface="ＭＳ Ｐ明朝" pitchFamily="18" charset="-128"/>
              </a:rPr>
              <a:t> </a:t>
            </a:r>
            <a:r>
              <a:rPr lang="en-US" altLang="ja-JP" sz="2000" b="1">
                <a:solidFill>
                  <a:schemeClr val="hlink"/>
                </a:solidFill>
              </a:rPr>
              <a:t>Reductive perturbation method based on </a:t>
            </a:r>
            <a:r>
              <a:rPr lang="en-US" altLang="ja-JP" sz="2000" b="1" u="sng">
                <a:solidFill>
                  <a:schemeClr val="hlink"/>
                </a:solidFill>
              </a:rPr>
              <a:t>multi-time and space</a:t>
            </a:r>
            <a:r>
              <a:rPr lang="en-US" altLang="ja-JP" sz="2000" b="1">
                <a:solidFill>
                  <a:schemeClr val="hlink"/>
                </a:solidFill>
              </a:rPr>
              <a:t> 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ja-JP" sz="2000" b="1">
                <a:solidFill>
                  <a:schemeClr val="hlink"/>
                </a:solidFill>
              </a:rPr>
              <a:t> expansion</a:t>
            </a:r>
            <a:r>
              <a:rPr lang="en-US" altLang="ja-JP" sz="2000">
                <a:ea typeface="ＭＳ Ｐ明朝" pitchFamily="18" charset="-128"/>
              </a:rPr>
              <a:t> </a:t>
            </a:r>
            <a:r>
              <a:rPr lang="en-US" altLang="ja-JP" sz="2000" b="1">
                <a:solidFill>
                  <a:srgbClr val="0000FF"/>
                </a:solidFill>
                <a:ea typeface="ＭＳ Ｐ明朝" pitchFamily="18" charset="-128"/>
              </a:rPr>
              <a:t>(powerful tools for stable and/or weakly unstable system)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ja-JP" sz="2000"/>
              <a:t>1) A. Jeffery and T.Taniuti, </a:t>
            </a:r>
            <a:r>
              <a:rPr lang="en-US" altLang="ja-JP" sz="2000">
                <a:latin typeface="Times New Roman"/>
              </a:rPr>
              <a:t>“</a:t>
            </a:r>
            <a:r>
              <a:rPr lang="en-US" altLang="ja-JP" sz="2000"/>
              <a:t> Nonlinear wave propagation</a:t>
            </a:r>
            <a:r>
              <a:rPr lang="en-US" altLang="ja-JP" sz="2000">
                <a:latin typeface="Times New Roman"/>
              </a:rPr>
              <a:t>”</a:t>
            </a:r>
            <a:r>
              <a:rPr lang="en-US" altLang="ja-JP" sz="2000"/>
              <a:t>(1964)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ja-JP" sz="2000"/>
              <a:t>2) N.Asano, Suppl. of Progr. of Theor. Phys.(1974), </a:t>
            </a:r>
            <a:r>
              <a:rPr lang="en-US" altLang="ja-JP" sz="2000">
                <a:solidFill>
                  <a:srgbClr val="009900"/>
                </a:solidFill>
              </a:rPr>
              <a:t>inhomogeneous sys. 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ja-JP" sz="2000">
                <a:solidFill>
                  <a:srgbClr val="009900"/>
                </a:solidFill>
              </a:rPr>
              <a:t>   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ja-JP" sz="2000" b="1" u="sng">
                <a:solidFill>
                  <a:srgbClr val="009900"/>
                </a:solidFill>
              </a:rPr>
              <a:t>Topics</a:t>
            </a:r>
            <a:r>
              <a:rPr lang="ja-JP" altLang="en-US" sz="2000" b="1" u="sng">
                <a:solidFill>
                  <a:srgbClr val="009900"/>
                </a:solidFill>
                <a:ea typeface="ＭＳ Ｐゴシック" pitchFamily="50" charset="-128"/>
              </a:rPr>
              <a:t>　</a:t>
            </a:r>
            <a:r>
              <a:rPr lang="en-US" altLang="ja-JP" sz="2000" b="1" u="sng">
                <a:solidFill>
                  <a:srgbClr val="009900"/>
                </a:solidFill>
                <a:ea typeface="ＭＳ Ｐゴシック" pitchFamily="50" charset="-128"/>
              </a:rPr>
              <a:t>of Today</a:t>
            </a:r>
            <a:r>
              <a:rPr lang="en-US" altLang="ja-JP" sz="2000">
                <a:solidFill>
                  <a:srgbClr val="009900"/>
                </a:solidFill>
              </a:rPr>
              <a:t> 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ja-JP" sz="2000" b="1">
                <a:solidFill>
                  <a:srgbClr val="0000FF"/>
                </a:solidFill>
              </a:rPr>
              <a:t>(A) Propagation of nonlinear gravitational wave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ja-JP" sz="2000" b="1">
                <a:solidFill>
                  <a:srgbClr val="0000FF"/>
                </a:solidFill>
              </a:rPr>
              <a:t>(B) Electromagnetic drift wave turbulence and convective cell formation( similar</a:t>
            </a:r>
            <a:r>
              <a:rPr lang="ja-JP" altLang="en-US" sz="2000" b="1">
                <a:solidFill>
                  <a:srgbClr val="0000FF"/>
                </a:solidFill>
              </a:rPr>
              <a:t> </a:t>
            </a:r>
            <a:r>
              <a:rPr lang="en-US" altLang="ja-JP" sz="2000" b="1">
                <a:solidFill>
                  <a:srgbClr val="0000FF"/>
                </a:solidFill>
              </a:rPr>
              <a:t>to </a:t>
            </a:r>
            <a:r>
              <a:rPr lang="en-US" altLang="ja-JP" sz="2000" b="1">
                <a:solidFill>
                  <a:schemeClr val="hlink"/>
                </a:solidFill>
              </a:rPr>
              <a:t>zonal flow</a:t>
            </a:r>
            <a:r>
              <a:rPr lang="en-US" altLang="ja-JP" sz="2000" b="1">
                <a:solidFill>
                  <a:srgbClr val="0000FF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153400" cy="677863"/>
          </a:xfrm>
        </p:spPr>
        <p:txBody>
          <a:bodyPr/>
          <a:lstStyle/>
          <a:p>
            <a:r>
              <a:rPr lang="en-US" altLang="ja-JP" sz="2400" b="1">
                <a:solidFill>
                  <a:schemeClr val="hlink"/>
                </a:solidFill>
              </a:rPr>
              <a:t>(A) Propagation of nonlinear gravitational wave(1)</a:t>
            </a:r>
            <a:endParaRPr lang="ja-JP" altLang="en-US" sz="1800" b="1">
              <a:solidFill>
                <a:srgbClr val="0000FF"/>
              </a:solidFill>
            </a:endParaRPr>
          </a:p>
        </p:txBody>
      </p:sp>
      <p:graphicFrame>
        <p:nvGraphicFramePr>
          <p:cNvPr id="668675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304800" y="1371600"/>
          <a:ext cx="12954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827" name="数式" r:id="rId4" imgW="546100" imgH="152400" progId="Equation.3">
                  <p:embed/>
                </p:oleObj>
              </mc:Choice>
              <mc:Fallback>
                <p:oleObj name="数式" r:id="rId4" imgW="546100" imgH="152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371600"/>
                        <a:ext cx="129540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8676" name="Text Box 4"/>
          <p:cNvSpPr txBox="1">
            <a:spLocks noChangeArrowheads="1"/>
          </p:cNvSpPr>
          <p:nvPr/>
        </p:nvSpPr>
        <p:spPr bwMode="auto">
          <a:xfrm>
            <a:off x="1447800" y="1371600"/>
            <a:ext cx="2438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/>
              <a:t>(imcompressive</a:t>
            </a:r>
            <a:r>
              <a:rPr lang="en-US" altLang="ja-JP" sz="2000"/>
              <a:t>),</a:t>
            </a:r>
          </a:p>
        </p:txBody>
      </p:sp>
      <p:sp>
        <p:nvSpPr>
          <p:cNvPr id="668677" name="Text Box 5"/>
          <p:cNvSpPr txBox="1">
            <a:spLocks noChangeArrowheads="1"/>
          </p:cNvSpPr>
          <p:nvPr/>
        </p:nvSpPr>
        <p:spPr bwMode="auto">
          <a:xfrm>
            <a:off x="4556125" y="13176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68678" name="Object 6"/>
          <p:cNvGraphicFramePr>
            <a:graphicFrameLocks noChangeAspect="1"/>
          </p:cNvGraphicFramePr>
          <p:nvPr/>
        </p:nvGraphicFramePr>
        <p:xfrm>
          <a:off x="3810000" y="1400175"/>
          <a:ext cx="14478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828" name="数式" r:id="rId6" imgW="596900" imgH="139700" progId="Equation.3">
                  <p:embed/>
                </p:oleObj>
              </mc:Choice>
              <mc:Fallback>
                <p:oleObj name="数式" r:id="rId6" imgW="596900" imgH="139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400175"/>
                        <a:ext cx="1447800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8679" name="Text Box 7"/>
          <p:cNvSpPr txBox="1">
            <a:spLocks noChangeArrowheads="1"/>
          </p:cNvSpPr>
          <p:nvPr/>
        </p:nvSpPr>
        <p:spPr bwMode="auto">
          <a:xfrm>
            <a:off x="5181600" y="1327150"/>
            <a:ext cx="2438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/>
              <a:t>(Vortex free</a:t>
            </a:r>
            <a:r>
              <a:rPr lang="en-US" altLang="ja-JP" sz="2000"/>
              <a:t>),then</a:t>
            </a:r>
          </a:p>
        </p:txBody>
      </p:sp>
      <p:graphicFrame>
        <p:nvGraphicFramePr>
          <p:cNvPr id="668680" name="Object 8"/>
          <p:cNvGraphicFramePr>
            <a:graphicFrameLocks noChangeAspect="1"/>
          </p:cNvGraphicFramePr>
          <p:nvPr/>
        </p:nvGraphicFramePr>
        <p:xfrm>
          <a:off x="7620000" y="1371600"/>
          <a:ext cx="137160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829" name="数式" r:id="rId8" imgW="495300" imgH="177800" progId="Equation.3">
                  <p:embed/>
                </p:oleObj>
              </mc:Choice>
              <mc:Fallback>
                <p:oleObj name="数式" r:id="rId8" imgW="495300" imgH="177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1371600"/>
                        <a:ext cx="137160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8681" name="Text Box 9"/>
          <p:cNvSpPr txBox="1">
            <a:spLocks noChangeArrowheads="1"/>
          </p:cNvSpPr>
          <p:nvPr/>
        </p:nvSpPr>
        <p:spPr bwMode="auto">
          <a:xfrm>
            <a:off x="2346325" y="18510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68682" name="Object 10"/>
          <p:cNvGraphicFramePr>
            <a:graphicFrameLocks noChangeAspect="1"/>
          </p:cNvGraphicFramePr>
          <p:nvPr/>
        </p:nvGraphicFramePr>
        <p:xfrm>
          <a:off x="2286000" y="1828800"/>
          <a:ext cx="19812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830" name="数式" r:id="rId10" imgW="850900" imgH="431800" progId="Equation.3">
                  <p:embed/>
                </p:oleObj>
              </mc:Choice>
              <mc:Fallback>
                <p:oleObj name="数式" r:id="rId10" imgW="850900" imgH="4318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828800"/>
                        <a:ext cx="198120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8683" name="Text Box 11"/>
          <p:cNvSpPr txBox="1">
            <a:spLocks noChangeArrowheads="1"/>
          </p:cNvSpPr>
          <p:nvPr/>
        </p:nvSpPr>
        <p:spPr bwMode="auto">
          <a:xfrm>
            <a:off x="5181600" y="1828800"/>
            <a:ext cx="213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solidFill>
                  <a:srgbClr val="0000FF"/>
                </a:solidFill>
              </a:rPr>
              <a:t>(Laplace eq.)</a:t>
            </a:r>
            <a:endParaRPr lang="en-US" altLang="ja-JP" sz="2000"/>
          </a:p>
        </p:txBody>
      </p:sp>
      <p:sp>
        <p:nvSpPr>
          <p:cNvPr id="668684" name="Rectangle 12"/>
          <p:cNvSpPr>
            <a:spLocks noChangeArrowheads="1"/>
          </p:cNvSpPr>
          <p:nvPr/>
        </p:nvSpPr>
        <p:spPr bwMode="auto">
          <a:xfrm>
            <a:off x="1062038" y="27511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pic>
        <p:nvPicPr>
          <p:cNvPr id="668685" name="Picture 13" descr="チュートリアル図１９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67000"/>
            <a:ext cx="29527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8686" name="Text Box 14"/>
          <p:cNvSpPr txBox="1">
            <a:spLocks noChangeArrowheads="1"/>
          </p:cNvSpPr>
          <p:nvPr/>
        </p:nvSpPr>
        <p:spPr bwMode="auto">
          <a:xfrm>
            <a:off x="4022725" y="27654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68687" name="Object 15"/>
          <p:cNvGraphicFramePr>
            <a:graphicFrameLocks noChangeAspect="1"/>
          </p:cNvGraphicFramePr>
          <p:nvPr/>
        </p:nvGraphicFramePr>
        <p:xfrm>
          <a:off x="4114800" y="2286000"/>
          <a:ext cx="673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831" name="数式" r:id="rId13" imgW="444500" imgH="406400" progId="Equation.3">
                  <p:embed/>
                </p:oleObj>
              </mc:Choice>
              <mc:Fallback>
                <p:oleObj name="数式" r:id="rId13" imgW="444500" imgH="4064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286000"/>
                        <a:ext cx="6731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8688" name="Rectangle 16"/>
          <p:cNvSpPr>
            <a:spLocks noChangeArrowheads="1"/>
          </p:cNvSpPr>
          <p:nvPr/>
        </p:nvSpPr>
        <p:spPr bwMode="auto">
          <a:xfrm>
            <a:off x="4933950" y="26670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ja-JP" altLang="en-US" sz="2000"/>
          </a:p>
        </p:txBody>
      </p:sp>
      <p:sp>
        <p:nvSpPr>
          <p:cNvPr id="668689" name="Rectangle 17"/>
          <p:cNvSpPr>
            <a:spLocks noChangeArrowheads="1"/>
          </p:cNvSpPr>
          <p:nvPr/>
        </p:nvSpPr>
        <p:spPr bwMode="auto">
          <a:xfrm>
            <a:off x="5029200" y="2362200"/>
            <a:ext cx="1905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/>
              <a:t>      at y=-h</a:t>
            </a:r>
          </a:p>
        </p:txBody>
      </p:sp>
      <p:sp>
        <p:nvSpPr>
          <p:cNvPr id="668690" name="Text Box 18"/>
          <p:cNvSpPr txBox="1">
            <a:spLocks noChangeArrowheads="1"/>
          </p:cNvSpPr>
          <p:nvPr/>
        </p:nvSpPr>
        <p:spPr bwMode="auto">
          <a:xfrm flipV="1">
            <a:off x="4105275" y="35052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>
            <a:spAutoFit/>
          </a:bodyPr>
          <a:lstStyle/>
          <a:p>
            <a:pPr>
              <a:spcBef>
                <a:spcPct val="50000"/>
              </a:spcBef>
            </a:pPr>
            <a:endParaRPr lang="ja-JP" altLang="en-US" sz="2000"/>
          </a:p>
        </p:txBody>
      </p:sp>
      <p:sp>
        <p:nvSpPr>
          <p:cNvPr id="668691" name="Rectangle 19"/>
          <p:cNvSpPr>
            <a:spLocks noChangeArrowheads="1"/>
          </p:cNvSpPr>
          <p:nvPr/>
        </p:nvSpPr>
        <p:spPr bwMode="auto">
          <a:xfrm>
            <a:off x="3875088" y="31702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68692" name="Object 20"/>
          <p:cNvGraphicFramePr>
            <a:graphicFrameLocks noChangeAspect="1"/>
          </p:cNvGraphicFramePr>
          <p:nvPr/>
        </p:nvGraphicFramePr>
        <p:xfrm>
          <a:off x="3657600" y="2971800"/>
          <a:ext cx="1981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832" name="数式" r:id="rId15" imgW="1041400" imgH="406400" progId="Equation.3">
                  <p:embed/>
                </p:oleObj>
              </mc:Choice>
              <mc:Fallback>
                <p:oleObj name="数式" r:id="rId15" imgW="1041400" imgH="4064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971800"/>
                        <a:ext cx="19812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8693" name="Rectangle 21"/>
          <p:cNvSpPr>
            <a:spLocks noChangeArrowheads="1"/>
          </p:cNvSpPr>
          <p:nvPr/>
        </p:nvSpPr>
        <p:spPr bwMode="auto">
          <a:xfrm>
            <a:off x="5964238" y="3048000"/>
            <a:ext cx="1884362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400">
                <a:latin typeface="ＭＳ 明朝" pitchFamily="17" charset="-128"/>
                <a:ea typeface="平成明朝" pitchFamily="8" charset="-128"/>
              </a:rPr>
              <a:t>at y= </a:t>
            </a:r>
            <a:endParaRPr lang="ja-JP" altLang="en-US" sz="2400">
              <a:latin typeface="ＭＳ 明朝" pitchFamily="17" charset="-128"/>
              <a:ea typeface="平成明朝" pitchFamily="8" charset="-128"/>
            </a:endParaRPr>
          </a:p>
        </p:txBody>
      </p:sp>
      <p:graphicFrame>
        <p:nvGraphicFramePr>
          <p:cNvPr id="668694" name="Object 22"/>
          <p:cNvGraphicFramePr>
            <a:graphicFrameLocks noChangeAspect="1"/>
          </p:cNvGraphicFramePr>
          <p:nvPr/>
        </p:nvGraphicFramePr>
        <p:xfrm>
          <a:off x="6858000" y="3124200"/>
          <a:ext cx="990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833" name="数式" r:id="rId17" imgW="381000" imgH="165100" progId="Equation.3">
                  <p:embed/>
                </p:oleObj>
              </mc:Choice>
              <mc:Fallback>
                <p:oleObj name="数式" r:id="rId17" imgW="381000" imgH="1651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3124200"/>
                        <a:ext cx="9906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8695" name="Rectangle 23"/>
          <p:cNvSpPr>
            <a:spLocks noChangeArrowheads="1"/>
          </p:cNvSpPr>
          <p:nvPr/>
        </p:nvSpPr>
        <p:spPr bwMode="auto">
          <a:xfrm>
            <a:off x="3622675" y="39481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68696" name="Object 24"/>
          <p:cNvGraphicFramePr>
            <a:graphicFrameLocks noChangeAspect="1"/>
          </p:cNvGraphicFramePr>
          <p:nvPr/>
        </p:nvGraphicFramePr>
        <p:xfrm>
          <a:off x="3048000" y="3581400"/>
          <a:ext cx="35814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834" name="数式" r:id="rId19" imgW="1993900" imgH="533400" progId="Equation.3">
                  <p:embed/>
                </p:oleObj>
              </mc:Choice>
              <mc:Fallback>
                <p:oleObj name="数式" r:id="rId19" imgW="1993900" imgH="5334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581400"/>
                        <a:ext cx="3581400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8697" name="Rectangle 25"/>
          <p:cNvSpPr>
            <a:spLocks noChangeArrowheads="1"/>
          </p:cNvSpPr>
          <p:nvPr/>
        </p:nvSpPr>
        <p:spPr bwMode="auto">
          <a:xfrm>
            <a:off x="6761163" y="3821113"/>
            <a:ext cx="15446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ja-JP" altLang="en-US" sz="2000"/>
          </a:p>
        </p:txBody>
      </p:sp>
      <p:sp>
        <p:nvSpPr>
          <p:cNvPr id="668698" name="Rectangle 26"/>
          <p:cNvSpPr>
            <a:spLocks noChangeArrowheads="1"/>
          </p:cNvSpPr>
          <p:nvPr/>
        </p:nvSpPr>
        <p:spPr bwMode="auto">
          <a:xfrm>
            <a:off x="6761163" y="3733800"/>
            <a:ext cx="18494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/>
              <a:t>at y=</a:t>
            </a:r>
          </a:p>
        </p:txBody>
      </p:sp>
      <p:graphicFrame>
        <p:nvGraphicFramePr>
          <p:cNvPr id="668699" name="Object 27"/>
          <p:cNvGraphicFramePr>
            <a:graphicFrameLocks noChangeAspect="1"/>
          </p:cNvGraphicFramePr>
          <p:nvPr/>
        </p:nvGraphicFramePr>
        <p:xfrm>
          <a:off x="7467600" y="3733800"/>
          <a:ext cx="990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835" name="数式" r:id="rId21" imgW="381000" imgH="165100" progId="Equation.3">
                  <p:embed/>
                </p:oleObj>
              </mc:Choice>
              <mc:Fallback>
                <p:oleObj name="数式" r:id="rId21" imgW="381000" imgH="1651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3733800"/>
                        <a:ext cx="9906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8700" name="Rectangle 28"/>
          <p:cNvSpPr>
            <a:spLocks noChangeArrowheads="1"/>
          </p:cNvSpPr>
          <p:nvPr/>
        </p:nvSpPr>
        <p:spPr bwMode="auto">
          <a:xfrm>
            <a:off x="3602038" y="45450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68701" name="Object 29"/>
          <p:cNvGraphicFramePr>
            <a:graphicFrameLocks noChangeAspect="1"/>
          </p:cNvGraphicFramePr>
          <p:nvPr/>
        </p:nvGraphicFramePr>
        <p:xfrm>
          <a:off x="3810000" y="4267200"/>
          <a:ext cx="4114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836" name="数式" r:id="rId22" imgW="2413000" imgH="482600" progId="Equation.3">
                  <p:embed/>
                </p:oleObj>
              </mc:Choice>
              <mc:Fallback>
                <p:oleObj name="数式" r:id="rId22" imgW="2413000" imgH="4826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267200"/>
                        <a:ext cx="41148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8702" name="Rectangle 30"/>
          <p:cNvSpPr>
            <a:spLocks noChangeArrowheads="1"/>
          </p:cNvSpPr>
          <p:nvPr/>
        </p:nvSpPr>
        <p:spPr bwMode="auto">
          <a:xfrm>
            <a:off x="442913" y="4876800"/>
            <a:ext cx="2538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>
                <a:solidFill>
                  <a:srgbClr val="009900"/>
                </a:solidFill>
              </a:rPr>
              <a:t>Streched coordinates</a:t>
            </a:r>
            <a:endParaRPr lang="en-US" altLang="ja-JP" sz="2000"/>
          </a:p>
        </p:txBody>
      </p:sp>
      <p:sp>
        <p:nvSpPr>
          <p:cNvPr id="668703" name="Rectangle 31"/>
          <p:cNvSpPr>
            <a:spLocks noChangeArrowheads="1"/>
          </p:cNvSpPr>
          <p:nvPr/>
        </p:nvSpPr>
        <p:spPr bwMode="auto">
          <a:xfrm>
            <a:off x="422275" y="50815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68704" name="Object 32"/>
          <p:cNvGraphicFramePr>
            <a:graphicFrameLocks noChangeAspect="1"/>
          </p:cNvGraphicFramePr>
          <p:nvPr/>
        </p:nvGraphicFramePr>
        <p:xfrm>
          <a:off x="152400" y="5270500"/>
          <a:ext cx="3200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837" name="数式" r:id="rId24" imgW="1333500" imgH="203200" progId="Equation.3">
                  <p:embed/>
                </p:oleObj>
              </mc:Choice>
              <mc:Fallback>
                <p:oleObj name="数式" r:id="rId24" imgW="1333500" imgH="2032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270500"/>
                        <a:ext cx="3200400" cy="3683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8705" name="Rectangle 33"/>
          <p:cNvSpPr>
            <a:spLocks noChangeArrowheads="1"/>
          </p:cNvSpPr>
          <p:nvPr/>
        </p:nvSpPr>
        <p:spPr bwMode="auto">
          <a:xfrm>
            <a:off x="1471613" y="58054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68706" name="Object 34"/>
          <p:cNvGraphicFramePr>
            <a:graphicFrameLocks noChangeAspect="1"/>
          </p:cNvGraphicFramePr>
          <p:nvPr/>
        </p:nvGraphicFramePr>
        <p:xfrm>
          <a:off x="2133600" y="5791200"/>
          <a:ext cx="518160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838" name="数式" r:id="rId26" imgW="3187700" imgH="469900" progId="Equation.3">
                  <p:embed/>
                </p:oleObj>
              </mc:Choice>
              <mc:Fallback>
                <p:oleObj name="数式" r:id="rId26" imgW="3187700" imgH="4699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791200"/>
                        <a:ext cx="5181600" cy="8032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81000"/>
            <a:ext cx="8839200" cy="677863"/>
          </a:xfrm>
        </p:spPr>
        <p:txBody>
          <a:bodyPr/>
          <a:lstStyle/>
          <a:p>
            <a:r>
              <a:rPr lang="en-US" altLang="ja-JP" sz="2400" b="1">
                <a:solidFill>
                  <a:schemeClr val="hlink"/>
                </a:solidFill>
              </a:rPr>
              <a:t> Propagation of nonlinear gravitational wave(2)</a:t>
            </a:r>
            <a:endParaRPr lang="ja-JP" altLang="en-US" sz="2400" b="1">
              <a:solidFill>
                <a:schemeClr val="hlink"/>
              </a:solidFill>
            </a:endParaRPr>
          </a:p>
        </p:txBody>
      </p:sp>
      <p:sp>
        <p:nvSpPr>
          <p:cNvPr id="670723" name="Text Box 3"/>
          <p:cNvSpPr txBox="1">
            <a:spLocks noChangeArrowheads="1"/>
          </p:cNvSpPr>
          <p:nvPr/>
        </p:nvSpPr>
        <p:spPr bwMode="auto">
          <a:xfrm>
            <a:off x="304800" y="1600200"/>
            <a:ext cx="8534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2" algn="just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>
              <a:latin typeface="Century" pitchFamily="18" charset="0"/>
              <a:ea typeface="平成明朝" pitchFamily="8" charset="-128"/>
            </a:endParaRPr>
          </a:p>
          <a:p>
            <a:endParaRPr lang="ja-JP" altLang="en-US" sz="1800">
              <a:latin typeface="Century" pitchFamily="18" charset="0"/>
            </a:endParaRPr>
          </a:p>
        </p:txBody>
      </p:sp>
      <p:sp>
        <p:nvSpPr>
          <p:cNvPr id="6707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610600" cy="5105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ja-JP" sz="2000"/>
              <a:t>From </a:t>
            </a:r>
          </a:p>
        </p:txBody>
      </p:sp>
      <p:graphicFrame>
        <p:nvGraphicFramePr>
          <p:cNvPr id="670725" name="Object 5"/>
          <p:cNvGraphicFramePr>
            <a:graphicFrameLocks noChangeAspect="1"/>
          </p:cNvGraphicFramePr>
          <p:nvPr/>
        </p:nvGraphicFramePr>
        <p:xfrm>
          <a:off x="1066800" y="1447800"/>
          <a:ext cx="6000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904" name="数式" r:id="rId4" imgW="266700" imgH="152400" progId="Equation.3">
                  <p:embed/>
                </p:oleObj>
              </mc:Choice>
              <mc:Fallback>
                <p:oleObj name="数式" r:id="rId4" imgW="266700" imgH="15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47800"/>
                        <a:ext cx="60007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0726" name="Text Box 6"/>
          <p:cNvSpPr txBox="1">
            <a:spLocks noChangeArrowheads="1"/>
          </p:cNvSpPr>
          <p:nvPr/>
        </p:nvSpPr>
        <p:spPr bwMode="auto">
          <a:xfrm>
            <a:off x="3429000" y="2514600"/>
            <a:ext cx="1273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ja-JP" altLang="en-US" sz="2000"/>
          </a:p>
        </p:txBody>
      </p:sp>
      <p:sp>
        <p:nvSpPr>
          <p:cNvPr id="670727" name="Text Box 7"/>
          <p:cNvSpPr txBox="1">
            <a:spLocks noChangeArrowheads="1"/>
          </p:cNvSpPr>
          <p:nvPr/>
        </p:nvSpPr>
        <p:spPr bwMode="auto">
          <a:xfrm>
            <a:off x="2117725" y="1447800"/>
            <a:ext cx="23415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/>
              <a:t>Dispersion relation </a:t>
            </a:r>
          </a:p>
        </p:txBody>
      </p:sp>
      <p:graphicFrame>
        <p:nvGraphicFramePr>
          <p:cNvPr id="670728" name="Object 8"/>
          <p:cNvGraphicFramePr>
            <a:graphicFrameLocks noChangeAspect="1"/>
          </p:cNvGraphicFramePr>
          <p:nvPr/>
        </p:nvGraphicFramePr>
        <p:xfrm>
          <a:off x="4343400" y="1524000"/>
          <a:ext cx="1066800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905" name="数式" r:id="rId6" imgW="571500" imgH="152400" progId="Equation.3">
                  <p:embed/>
                </p:oleObj>
              </mc:Choice>
              <mc:Fallback>
                <p:oleObj name="数式" r:id="rId6" imgW="571500" imgH="152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524000"/>
                        <a:ext cx="1066800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0729" name="Rectangle 9"/>
          <p:cNvSpPr>
            <a:spLocks noChangeArrowheads="1"/>
          </p:cNvSpPr>
          <p:nvPr/>
        </p:nvSpPr>
        <p:spPr bwMode="auto">
          <a:xfrm>
            <a:off x="304800" y="1981200"/>
            <a:ext cx="144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/>
              <a:t>From </a:t>
            </a:r>
          </a:p>
        </p:txBody>
      </p:sp>
      <p:sp>
        <p:nvSpPr>
          <p:cNvPr id="670730" name="Rectangle 10"/>
          <p:cNvSpPr>
            <a:spLocks noChangeArrowheads="1"/>
          </p:cNvSpPr>
          <p:nvPr/>
        </p:nvSpPr>
        <p:spPr bwMode="auto">
          <a:xfrm>
            <a:off x="1419225" y="17748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70731" name="Object 11"/>
          <p:cNvGraphicFramePr>
            <a:graphicFrameLocks noChangeAspect="1"/>
          </p:cNvGraphicFramePr>
          <p:nvPr/>
        </p:nvGraphicFramePr>
        <p:xfrm>
          <a:off x="939800" y="1981200"/>
          <a:ext cx="10906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906" name="数式" r:id="rId8" imgW="330200" imgH="190500" progId="Equation.3">
                  <p:embed/>
                </p:oleObj>
              </mc:Choice>
              <mc:Fallback>
                <p:oleObj name="数式" r:id="rId8" imgW="330200" imgH="1905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981200"/>
                        <a:ext cx="10906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0732" name="Rectangle 12"/>
          <p:cNvSpPr>
            <a:spLocks noChangeArrowheads="1"/>
          </p:cNvSpPr>
          <p:nvPr/>
        </p:nvSpPr>
        <p:spPr bwMode="auto">
          <a:xfrm>
            <a:off x="2143125" y="1981200"/>
            <a:ext cx="6162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/>
              <a:t>Moving velocity </a:t>
            </a:r>
          </a:p>
        </p:txBody>
      </p:sp>
      <p:graphicFrame>
        <p:nvGraphicFramePr>
          <p:cNvPr id="670733" name="Object 13"/>
          <p:cNvGraphicFramePr>
            <a:graphicFrameLocks noChangeAspect="1"/>
          </p:cNvGraphicFramePr>
          <p:nvPr/>
        </p:nvGraphicFramePr>
        <p:xfrm>
          <a:off x="4191000" y="1981200"/>
          <a:ext cx="2746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907" name="数式" r:id="rId10" imgW="114300" imgH="127000" progId="Equation.3">
                  <p:embed/>
                </p:oleObj>
              </mc:Choice>
              <mc:Fallback>
                <p:oleObj name="数式" r:id="rId10" imgW="114300" imgH="1270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981200"/>
                        <a:ext cx="27463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0734" name="Rectangle 14"/>
          <p:cNvSpPr>
            <a:spLocks noChangeArrowheads="1"/>
          </p:cNvSpPr>
          <p:nvPr/>
        </p:nvSpPr>
        <p:spPr bwMode="auto">
          <a:xfrm>
            <a:off x="4473575" y="1905000"/>
            <a:ext cx="4289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ja-JP" altLang="en-US" sz="2000"/>
          </a:p>
        </p:txBody>
      </p:sp>
      <p:sp>
        <p:nvSpPr>
          <p:cNvPr id="670735" name="Rectangle 15"/>
          <p:cNvSpPr>
            <a:spLocks noChangeArrowheads="1"/>
          </p:cNvSpPr>
          <p:nvPr/>
        </p:nvSpPr>
        <p:spPr bwMode="auto">
          <a:xfrm>
            <a:off x="4537075" y="1981200"/>
            <a:ext cx="416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/>
              <a:t>is determined as the group velocity</a:t>
            </a:r>
          </a:p>
        </p:txBody>
      </p:sp>
      <p:sp>
        <p:nvSpPr>
          <p:cNvPr id="670736" name="Text Box 16"/>
          <p:cNvSpPr txBox="1">
            <a:spLocks noChangeArrowheads="1"/>
          </p:cNvSpPr>
          <p:nvPr/>
        </p:nvSpPr>
        <p:spPr bwMode="auto">
          <a:xfrm>
            <a:off x="304800" y="2546350"/>
            <a:ext cx="974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/>
              <a:t>From </a:t>
            </a:r>
          </a:p>
        </p:txBody>
      </p:sp>
      <p:sp>
        <p:nvSpPr>
          <p:cNvPr id="670737" name="Rectangle 17"/>
          <p:cNvSpPr>
            <a:spLocks noChangeArrowheads="1"/>
          </p:cNvSpPr>
          <p:nvPr/>
        </p:nvSpPr>
        <p:spPr bwMode="auto">
          <a:xfrm>
            <a:off x="968375" y="24352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70738" name="Object 18"/>
          <p:cNvGraphicFramePr>
            <a:graphicFrameLocks noChangeAspect="1"/>
          </p:cNvGraphicFramePr>
          <p:nvPr/>
        </p:nvGraphicFramePr>
        <p:xfrm>
          <a:off x="1066800" y="2514600"/>
          <a:ext cx="10906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908" name="数式" r:id="rId12" imgW="330200" imgH="190500" progId="Equation.3">
                  <p:embed/>
                </p:oleObj>
              </mc:Choice>
              <mc:Fallback>
                <p:oleObj name="数式" r:id="rId12" imgW="330200" imgH="1905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514600"/>
                        <a:ext cx="10906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0739" name="Rectangle 19"/>
          <p:cNvSpPr>
            <a:spLocks noChangeArrowheads="1"/>
          </p:cNvSpPr>
          <p:nvPr/>
        </p:nvSpPr>
        <p:spPr bwMode="auto">
          <a:xfrm>
            <a:off x="2209800" y="2476500"/>
            <a:ext cx="518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/>
              <a:t>Equation for slow variation with </a:t>
            </a:r>
          </a:p>
        </p:txBody>
      </p:sp>
      <p:graphicFrame>
        <p:nvGraphicFramePr>
          <p:cNvPr id="670740" name="Object 20"/>
          <p:cNvGraphicFramePr>
            <a:graphicFrameLocks noChangeAspect="1"/>
          </p:cNvGraphicFramePr>
          <p:nvPr/>
        </p:nvGraphicFramePr>
        <p:xfrm>
          <a:off x="6096000" y="2514600"/>
          <a:ext cx="762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909" name="数式" r:id="rId14" imgW="317500" imgH="165100" progId="Equation.3">
                  <p:embed/>
                </p:oleObj>
              </mc:Choice>
              <mc:Fallback>
                <p:oleObj name="数式" r:id="rId14" imgW="317500" imgH="1651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514600"/>
                        <a:ext cx="762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0741" name="Rectangle 21"/>
          <p:cNvSpPr>
            <a:spLocks noChangeArrowheads="1"/>
          </p:cNvSpPr>
          <p:nvPr/>
        </p:nvSpPr>
        <p:spPr bwMode="auto">
          <a:xfrm>
            <a:off x="179388" y="2938463"/>
            <a:ext cx="56165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solidFill>
                  <a:srgbClr val="0000FF"/>
                </a:solidFill>
              </a:rPr>
              <a:t>Dispersion relation for gravitational wave</a:t>
            </a:r>
            <a:endParaRPr lang="en-US" altLang="ja-JP" sz="2000"/>
          </a:p>
        </p:txBody>
      </p:sp>
      <p:sp>
        <p:nvSpPr>
          <p:cNvPr id="670742" name="Rectangle 22"/>
          <p:cNvSpPr>
            <a:spLocks noChangeArrowheads="1"/>
          </p:cNvSpPr>
          <p:nvPr/>
        </p:nvSpPr>
        <p:spPr bwMode="auto">
          <a:xfrm>
            <a:off x="558800" y="32972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70743" name="Object 23"/>
          <p:cNvGraphicFramePr>
            <a:graphicFrameLocks noChangeAspect="1"/>
          </p:cNvGraphicFramePr>
          <p:nvPr/>
        </p:nvGraphicFramePr>
        <p:xfrm>
          <a:off x="1447800" y="3429000"/>
          <a:ext cx="30734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910" name="数式" r:id="rId16" imgW="1320800" imgH="190500" progId="Equation.3">
                  <p:embed/>
                </p:oleObj>
              </mc:Choice>
              <mc:Fallback>
                <p:oleObj name="数式" r:id="rId16" imgW="1320800" imgH="1905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429000"/>
                        <a:ext cx="3073400" cy="44291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0744" name="Rectangle 24"/>
          <p:cNvSpPr>
            <a:spLocks noChangeArrowheads="1"/>
          </p:cNvSpPr>
          <p:nvPr/>
        </p:nvSpPr>
        <p:spPr bwMode="auto">
          <a:xfrm>
            <a:off x="474663" y="38846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70745" name="Object 25"/>
          <p:cNvGraphicFramePr>
            <a:graphicFrameLocks noChangeAspect="1"/>
          </p:cNvGraphicFramePr>
          <p:nvPr/>
        </p:nvGraphicFramePr>
        <p:xfrm>
          <a:off x="1143000" y="3962400"/>
          <a:ext cx="3048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911" name="数式" r:id="rId18" imgW="1460500" imgH="482600" progId="Equation.3">
                  <p:embed/>
                </p:oleObj>
              </mc:Choice>
              <mc:Fallback>
                <p:oleObj name="数式" r:id="rId18" imgW="1460500" imgH="4826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962400"/>
                        <a:ext cx="30480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0746" name="Rectangle 26"/>
          <p:cNvSpPr>
            <a:spLocks noChangeArrowheads="1"/>
          </p:cNvSpPr>
          <p:nvPr/>
        </p:nvSpPr>
        <p:spPr bwMode="auto">
          <a:xfrm>
            <a:off x="1676400" y="4648200"/>
            <a:ext cx="2981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solidFill>
                  <a:srgbClr val="009900"/>
                </a:solidFill>
              </a:rPr>
              <a:t>surface tension effect</a:t>
            </a:r>
            <a:endParaRPr lang="en-US" altLang="ja-JP" sz="2000"/>
          </a:p>
        </p:txBody>
      </p:sp>
      <p:sp>
        <p:nvSpPr>
          <p:cNvPr id="670747" name="Rectangle 27"/>
          <p:cNvSpPr>
            <a:spLocks noChangeArrowheads="1"/>
          </p:cNvSpPr>
          <p:nvPr/>
        </p:nvSpPr>
        <p:spPr bwMode="auto">
          <a:xfrm>
            <a:off x="5133975" y="3695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pic>
        <p:nvPicPr>
          <p:cNvPr id="670748" name="Picture 28" descr="チュートリアル図２４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3068638"/>
            <a:ext cx="3284538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70749" name="Object 29"/>
          <p:cNvGraphicFramePr>
            <a:graphicFrameLocks noChangeAspect="1"/>
          </p:cNvGraphicFramePr>
          <p:nvPr/>
        </p:nvGraphicFramePr>
        <p:xfrm>
          <a:off x="6705600" y="4191000"/>
          <a:ext cx="19050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912" name="数式" r:id="rId21" imgW="965200" imgH="228600" progId="Equation.3">
                  <p:embed/>
                </p:oleObj>
              </mc:Choice>
              <mc:Fallback>
                <p:oleObj name="数式" r:id="rId21" imgW="965200" imgH="2286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4191000"/>
                        <a:ext cx="1905000" cy="449263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0750" name="Rectangle 30"/>
          <p:cNvSpPr>
            <a:spLocks noChangeArrowheads="1"/>
          </p:cNvSpPr>
          <p:nvPr/>
        </p:nvSpPr>
        <p:spPr bwMode="auto">
          <a:xfrm>
            <a:off x="442913" y="4953000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/>
              <a:t>From </a:t>
            </a:r>
          </a:p>
        </p:txBody>
      </p:sp>
      <p:graphicFrame>
        <p:nvGraphicFramePr>
          <p:cNvPr id="670751" name="Object 31"/>
          <p:cNvGraphicFramePr>
            <a:graphicFrameLocks noChangeAspect="1"/>
          </p:cNvGraphicFramePr>
          <p:nvPr/>
        </p:nvGraphicFramePr>
        <p:xfrm>
          <a:off x="1600200" y="4953000"/>
          <a:ext cx="10906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913" name="数式" r:id="rId23" imgW="330200" imgH="190500" progId="Equation.3">
                  <p:embed/>
                </p:oleObj>
              </mc:Choice>
              <mc:Fallback>
                <p:oleObj name="数式" r:id="rId23" imgW="330200" imgH="1905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953000"/>
                        <a:ext cx="10906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0752" name="Rectangle 32"/>
          <p:cNvSpPr>
            <a:spLocks noChangeArrowheads="1"/>
          </p:cNvSpPr>
          <p:nvPr/>
        </p:nvSpPr>
        <p:spPr bwMode="auto">
          <a:xfrm>
            <a:off x="285750" y="57324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70753" name="Object 33"/>
          <p:cNvGraphicFramePr>
            <a:graphicFrameLocks noChangeAspect="1"/>
          </p:cNvGraphicFramePr>
          <p:nvPr/>
        </p:nvGraphicFramePr>
        <p:xfrm>
          <a:off x="304800" y="5410200"/>
          <a:ext cx="4038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914" name="数式" r:id="rId24" imgW="2667000" imgH="406400" progId="Equation.3">
                  <p:embed/>
                </p:oleObj>
              </mc:Choice>
              <mc:Fallback>
                <p:oleObj name="数式" r:id="rId24" imgW="2667000" imgH="4064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410200"/>
                        <a:ext cx="40386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0754" name="Rectangle 34"/>
          <p:cNvSpPr>
            <a:spLocks noChangeArrowheads="1"/>
          </p:cNvSpPr>
          <p:nvPr/>
        </p:nvSpPr>
        <p:spPr bwMode="auto">
          <a:xfrm>
            <a:off x="4483100" y="5410200"/>
            <a:ext cx="830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/>
              <a:t>-----&gt;</a:t>
            </a:r>
          </a:p>
        </p:txBody>
      </p:sp>
      <p:sp>
        <p:nvSpPr>
          <p:cNvPr id="670755" name="Rectangle 35"/>
          <p:cNvSpPr>
            <a:spLocks noChangeArrowheads="1"/>
          </p:cNvSpPr>
          <p:nvPr/>
        </p:nvSpPr>
        <p:spPr bwMode="auto">
          <a:xfrm>
            <a:off x="5638800" y="58150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70756" name="Object 36"/>
          <p:cNvGraphicFramePr>
            <a:graphicFrameLocks noChangeAspect="1"/>
          </p:cNvGraphicFramePr>
          <p:nvPr/>
        </p:nvGraphicFramePr>
        <p:xfrm>
          <a:off x="5715000" y="5334000"/>
          <a:ext cx="14478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915" name="数式" r:id="rId26" imgW="647700" imgH="177800" progId="Equation.3">
                  <p:embed/>
                </p:oleObj>
              </mc:Choice>
              <mc:Fallback>
                <p:oleObj name="数式" r:id="rId26" imgW="647700" imgH="1778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34000"/>
                        <a:ext cx="1447800" cy="3968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0757" name="Rectangle 37"/>
          <p:cNvSpPr>
            <a:spLocks noChangeArrowheads="1"/>
          </p:cNvSpPr>
          <p:nvPr/>
        </p:nvSpPr>
        <p:spPr bwMode="auto">
          <a:xfrm>
            <a:off x="454025" y="59515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70758" name="Object 38"/>
          <p:cNvGraphicFramePr>
            <a:graphicFrameLocks noChangeAspect="1"/>
          </p:cNvGraphicFramePr>
          <p:nvPr/>
        </p:nvGraphicFramePr>
        <p:xfrm>
          <a:off x="457200" y="5891213"/>
          <a:ext cx="320040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916" name="数式" r:id="rId28" imgW="1612900" imgH="393700" progId="Equation.3">
                  <p:embed/>
                </p:oleObj>
              </mc:Choice>
              <mc:Fallback>
                <p:oleObj name="数式" r:id="rId28" imgW="1612900" imgH="3937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891213"/>
                        <a:ext cx="3200400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0759" name="Rectangle 39"/>
          <p:cNvSpPr>
            <a:spLocks noChangeArrowheads="1"/>
          </p:cNvSpPr>
          <p:nvPr/>
        </p:nvSpPr>
        <p:spPr bwMode="auto">
          <a:xfrm>
            <a:off x="4200525" y="6096000"/>
            <a:ext cx="28813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solidFill>
                  <a:schemeClr val="hlink"/>
                </a:solidFill>
              </a:rPr>
              <a:t>Convective cell mode</a:t>
            </a:r>
            <a:endParaRPr lang="en-US" altLang="ja-JP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81000"/>
            <a:ext cx="8763000" cy="677863"/>
          </a:xfrm>
        </p:spPr>
        <p:txBody>
          <a:bodyPr/>
          <a:lstStyle/>
          <a:p>
            <a:r>
              <a:rPr lang="en-US" altLang="ja-JP" sz="2400" b="1">
                <a:solidFill>
                  <a:schemeClr val="hlink"/>
                </a:solidFill>
              </a:rPr>
              <a:t>    Propagation of nonlinear gravitational wave(3)</a:t>
            </a:r>
            <a:endParaRPr lang="ja-JP" altLang="en-US" sz="2400" b="1">
              <a:solidFill>
                <a:schemeClr val="hlink"/>
              </a:solidFill>
            </a:endParaRPr>
          </a:p>
        </p:txBody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8534400" cy="5257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ja-JP" sz="2000"/>
              <a:t>From </a:t>
            </a:r>
          </a:p>
        </p:txBody>
      </p:sp>
      <p:graphicFrame>
        <p:nvGraphicFramePr>
          <p:cNvPr id="672772" name="Object 4"/>
          <p:cNvGraphicFramePr>
            <a:graphicFrameLocks noChangeAspect="1"/>
          </p:cNvGraphicFramePr>
          <p:nvPr/>
        </p:nvGraphicFramePr>
        <p:xfrm>
          <a:off x="1143000" y="1447800"/>
          <a:ext cx="10906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068" name="数式" r:id="rId4" imgW="330200" imgH="190500" progId="Equation.3">
                  <p:embed/>
                </p:oleObj>
              </mc:Choice>
              <mc:Fallback>
                <p:oleObj name="数式" r:id="rId4" imgW="330200" imgH="190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447800"/>
                        <a:ext cx="10906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2773" name="Rectangle 5"/>
          <p:cNvSpPr>
            <a:spLocks noChangeArrowheads="1"/>
          </p:cNvSpPr>
          <p:nvPr/>
        </p:nvSpPr>
        <p:spPr bwMode="auto">
          <a:xfrm>
            <a:off x="349250" y="18478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72774" name="Object 6"/>
          <p:cNvGraphicFramePr>
            <a:graphicFrameLocks noChangeAspect="1"/>
          </p:cNvGraphicFramePr>
          <p:nvPr/>
        </p:nvGraphicFramePr>
        <p:xfrm>
          <a:off x="533400" y="2036763"/>
          <a:ext cx="3352800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069" name="数式" r:id="rId6" imgW="1524000" imgH="431800" progId="Equation.3">
                  <p:embed/>
                </p:oleObj>
              </mc:Choice>
              <mc:Fallback>
                <p:oleObj name="数式" r:id="rId6" imgW="15240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036763"/>
                        <a:ext cx="3352800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2775" name="Rectangle 7"/>
          <p:cNvSpPr>
            <a:spLocks noChangeArrowheads="1"/>
          </p:cNvSpPr>
          <p:nvPr/>
        </p:nvSpPr>
        <p:spPr bwMode="auto">
          <a:xfrm>
            <a:off x="4075113" y="2209800"/>
            <a:ext cx="39258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solidFill>
                  <a:srgbClr val="0000FF"/>
                </a:solidFill>
              </a:rPr>
              <a:t>Nonlinear Schr</a:t>
            </a:r>
            <a:r>
              <a:rPr lang="en-US" altLang="ja-JP" sz="2000" b="1">
                <a:solidFill>
                  <a:srgbClr val="0000FF"/>
                </a:solidFill>
                <a:latin typeface="ＭＳ Ｐ明朝"/>
              </a:rPr>
              <a:t>ö</a:t>
            </a:r>
            <a:r>
              <a:rPr lang="en-US" altLang="ja-JP" sz="2000" b="1">
                <a:solidFill>
                  <a:srgbClr val="0000FF"/>
                </a:solidFill>
              </a:rPr>
              <a:t>dinger eq.</a:t>
            </a:r>
            <a:endParaRPr lang="en-US" altLang="ja-JP" sz="2000"/>
          </a:p>
        </p:txBody>
      </p:sp>
      <p:sp>
        <p:nvSpPr>
          <p:cNvPr id="672776" name="Rectangle 8"/>
          <p:cNvSpPr>
            <a:spLocks noChangeArrowheads="1"/>
          </p:cNvSpPr>
          <p:nvPr/>
        </p:nvSpPr>
        <p:spPr bwMode="auto">
          <a:xfrm>
            <a:off x="558800" y="30861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72777" name="Object 9"/>
          <p:cNvGraphicFramePr>
            <a:graphicFrameLocks noChangeAspect="1"/>
          </p:cNvGraphicFramePr>
          <p:nvPr/>
        </p:nvGraphicFramePr>
        <p:xfrm>
          <a:off x="685800" y="2895600"/>
          <a:ext cx="6629400" cy="163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070" name="数式" r:id="rId8" imgW="3263900" imgH="863600" progId="Equation.3">
                  <p:embed/>
                </p:oleObj>
              </mc:Choice>
              <mc:Fallback>
                <p:oleObj name="数式" r:id="rId8" imgW="3263900" imgH="863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895600"/>
                        <a:ext cx="6629400" cy="163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2778" name="Rectangle 10"/>
          <p:cNvSpPr>
            <a:spLocks noChangeArrowheads="1"/>
          </p:cNvSpPr>
          <p:nvPr/>
        </p:nvSpPr>
        <p:spPr bwMode="auto">
          <a:xfrm>
            <a:off x="228600" y="4775200"/>
            <a:ext cx="8763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solidFill>
                  <a:srgbClr val="0000FF"/>
                </a:solidFill>
              </a:rPr>
              <a:t>Whether the solution is stable or not against amplitude modulation</a:t>
            </a:r>
          </a:p>
          <a:p>
            <a:r>
              <a:rPr lang="en-US" altLang="ja-JP" sz="2000" b="1">
                <a:solidFill>
                  <a:srgbClr val="0000FF"/>
                </a:solidFill>
              </a:rPr>
              <a:t>depends on the product of coefficients p and q.</a:t>
            </a:r>
          </a:p>
        </p:txBody>
      </p:sp>
      <p:sp>
        <p:nvSpPr>
          <p:cNvPr id="672779" name="Rectangle 11"/>
          <p:cNvSpPr>
            <a:spLocks noChangeArrowheads="1"/>
          </p:cNvSpPr>
          <p:nvPr/>
        </p:nvSpPr>
        <p:spPr bwMode="auto">
          <a:xfrm>
            <a:off x="306388" y="5530850"/>
            <a:ext cx="83804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/>
              <a:t> </a:t>
            </a:r>
            <a:r>
              <a:rPr lang="en-US" altLang="ja-JP" sz="2000" b="1">
                <a:solidFill>
                  <a:srgbClr val="009900"/>
                </a:solidFill>
              </a:rPr>
              <a:t>Nonlinear gravitational wave is modulationally stable for pq&lt;0 </a:t>
            </a:r>
          </a:p>
          <a:p>
            <a:r>
              <a:rPr lang="en-US" altLang="ja-JP" sz="2000" b="1">
                <a:solidFill>
                  <a:srgbClr val="009900"/>
                </a:solidFill>
              </a:rPr>
              <a:t>but is modulationally unstable for pq&gt;0.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8077200" cy="677863"/>
          </a:xfrm>
        </p:spPr>
        <p:txBody>
          <a:bodyPr/>
          <a:lstStyle/>
          <a:p>
            <a:r>
              <a:rPr lang="en-US" altLang="ja-JP" sz="2400" b="1">
                <a:solidFill>
                  <a:schemeClr val="hlink"/>
                </a:solidFill>
              </a:rPr>
              <a:t>A Novel Nonlinear Wave Phenomena in Nature</a:t>
            </a:r>
            <a:br>
              <a:rPr lang="en-US" altLang="ja-JP" sz="2400" b="1">
                <a:solidFill>
                  <a:schemeClr val="hlink"/>
                </a:solidFill>
              </a:rPr>
            </a:br>
            <a:r>
              <a:rPr lang="en-US" altLang="ja-JP" sz="2400" b="1">
                <a:solidFill>
                  <a:schemeClr val="hlink"/>
                </a:solidFill>
              </a:rPr>
              <a:t>                             </a:t>
            </a:r>
            <a:r>
              <a:rPr lang="en-US" altLang="ja-JP" sz="2400" b="1">
                <a:solidFill>
                  <a:srgbClr val="0000FF"/>
                </a:solidFill>
              </a:rPr>
              <a:t>(Tea Break)</a:t>
            </a:r>
            <a:endParaRPr lang="en-US" altLang="ja-JP" sz="2400">
              <a:solidFill>
                <a:srgbClr val="0000FF"/>
              </a:solidFill>
            </a:endParaRPr>
          </a:p>
        </p:txBody>
      </p:sp>
      <p:sp>
        <p:nvSpPr>
          <p:cNvPr id="67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05800" cy="5257800"/>
          </a:xfrm>
          <a:solidFill>
            <a:schemeClr val="accent1"/>
          </a:solidFill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ja-JP" sz="2000"/>
              <a:t>                            </a:t>
            </a:r>
            <a:r>
              <a:rPr lang="ja-JP" altLang="en-US" sz="2000"/>
              <a:t>　　　</a:t>
            </a:r>
            <a:r>
              <a:rPr lang="en-US" altLang="ja-JP" sz="2000" b="1">
                <a:solidFill>
                  <a:srgbClr val="0000FF"/>
                </a:solidFill>
              </a:rPr>
              <a:t>Tidal Bore in </a:t>
            </a:r>
            <a:r>
              <a:rPr lang="ja-JP" altLang="en-US" sz="2000" b="1">
                <a:solidFill>
                  <a:srgbClr val="0000FF"/>
                </a:solidFill>
              </a:rPr>
              <a:t>銭塘江</a:t>
            </a:r>
            <a:endParaRPr lang="en-US" altLang="ja-JP" sz="2000" b="1">
              <a:solidFill>
                <a:srgbClr val="0000FF"/>
              </a:solidFill>
            </a:endParaRPr>
          </a:p>
          <a:p>
            <a:pPr>
              <a:buFont typeface="Wingdings" pitchFamily="2" charset="2"/>
              <a:buNone/>
            </a:pPr>
            <a:endParaRPr lang="en-US" altLang="ja-JP" sz="2000"/>
          </a:p>
        </p:txBody>
      </p:sp>
      <p:pic>
        <p:nvPicPr>
          <p:cNvPr id="674820" name="Picture 4" descr="チュートリアル図２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73238"/>
            <a:ext cx="3281362" cy="464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4821" name="Picture 5" descr="チュートリアル図２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828800"/>
            <a:ext cx="4876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4822" name="Text Box 6"/>
          <p:cNvSpPr txBox="1">
            <a:spLocks noChangeArrowheads="1"/>
          </p:cNvSpPr>
          <p:nvPr/>
        </p:nvSpPr>
        <p:spPr bwMode="auto">
          <a:xfrm>
            <a:off x="4022725" y="5715000"/>
            <a:ext cx="47402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ja-JP" altLang="en-US" sz="2000" b="1">
                <a:solidFill>
                  <a:srgbClr val="0000FF"/>
                </a:solidFill>
              </a:rPr>
              <a:t>２００</a:t>
            </a:r>
            <a:r>
              <a:rPr lang="en-US" altLang="ja-JP" sz="2000">
                <a:solidFill>
                  <a:srgbClr val="0000FF"/>
                </a:solidFill>
              </a:rPr>
              <a:t>2</a:t>
            </a:r>
            <a:r>
              <a:rPr lang="ja-JP" altLang="en-US" sz="2000" b="1">
                <a:solidFill>
                  <a:srgbClr val="0000FF"/>
                </a:solidFill>
              </a:rPr>
              <a:t>年９月には海水の逆流現象見学中の３０人が高波にさらわれた（６人重傷）</a:t>
            </a:r>
            <a:endParaRPr lang="en-US" altLang="ja-JP" sz="2000"/>
          </a:p>
        </p:txBody>
      </p:sp>
      <p:sp>
        <p:nvSpPr>
          <p:cNvPr id="674823" name="Text Box 7"/>
          <p:cNvSpPr txBox="1">
            <a:spLocks noChangeArrowheads="1"/>
          </p:cNvSpPr>
          <p:nvPr/>
        </p:nvSpPr>
        <p:spPr bwMode="auto">
          <a:xfrm>
            <a:off x="1331913" y="4595813"/>
            <a:ext cx="23923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Shock-like wave</a:t>
            </a:r>
          </a:p>
        </p:txBody>
      </p:sp>
      <p:sp>
        <p:nvSpPr>
          <p:cNvPr id="674824" name="Text Box 8"/>
          <p:cNvSpPr txBox="1">
            <a:spLocks noChangeArrowheads="1"/>
          </p:cNvSpPr>
          <p:nvPr/>
        </p:nvSpPr>
        <p:spPr bwMode="auto">
          <a:xfrm>
            <a:off x="1743075" y="2435225"/>
            <a:ext cx="156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downstream</a:t>
            </a:r>
          </a:p>
        </p:txBody>
      </p:sp>
      <p:sp>
        <p:nvSpPr>
          <p:cNvPr id="674825" name="Text Box 9"/>
          <p:cNvSpPr txBox="1">
            <a:spLocks noChangeArrowheads="1"/>
          </p:cNvSpPr>
          <p:nvPr/>
        </p:nvSpPr>
        <p:spPr bwMode="auto">
          <a:xfrm>
            <a:off x="1743075" y="3443288"/>
            <a:ext cx="1692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upper-stream</a:t>
            </a:r>
          </a:p>
        </p:txBody>
      </p:sp>
      <p:sp>
        <p:nvSpPr>
          <p:cNvPr id="674826" name="Text Box 10"/>
          <p:cNvSpPr txBox="1">
            <a:spLocks noChangeArrowheads="1"/>
          </p:cNvSpPr>
          <p:nvPr/>
        </p:nvSpPr>
        <p:spPr bwMode="auto">
          <a:xfrm>
            <a:off x="519113" y="4308475"/>
            <a:ext cx="1654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downs-tream</a:t>
            </a:r>
            <a:endParaRPr lang="ja-JP" altLang="en-US" sz="2000">
              <a:solidFill>
                <a:schemeClr val="hlink"/>
              </a:solidFill>
              <a:latin typeface="Tahoma" pitchFamily="34" charset="0"/>
              <a:ea typeface="ＭＳ Ｐ明朝" pitchFamily="18" charset="-128"/>
            </a:endParaRPr>
          </a:p>
        </p:txBody>
      </p:sp>
      <p:sp>
        <p:nvSpPr>
          <p:cNvPr id="674827" name="Text Box 11"/>
          <p:cNvSpPr txBox="1">
            <a:spLocks noChangeArrowheads="1"/>
          </p:cNvSpPr>
          <p:nvPr/>
        </p:nvSpPr>
        <p:spPr bwMode="auto">
          <a:xfrm>
            <a:off x="2051050" y="4956175"/>
            <a:ext cx="1800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upper-stream</a:t>
            </a:r>
            <a:endParaRPr lang="ja-JP" altLang="en-US" sz="2000">
              <a:solidFill>
                <a:schemeClr val="hlink"/>
              </a:solidFill>
              <a:latin typeface="Tahoma" pitchFamily="34" charset="0"/>
              <a:ea typeface="ＭＳ Ｐ明朝" pitchFamily="1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0000"/>
          <a:buFont typeface="Wingdings" pitchFamily="2" charset="2"/>
          <a:buNone/>
          <a:tabLst/>
          <a:defRPr kumimoji="1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明朝" pitchFamily="1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0000"/>
          <a:buFont typeface="Wingdings" pitchFamily="2" charset="2"/>
          <a:buNone/>
          <a:tabLst/>
          <a:defRPr kumimoji="1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明朝" pitchFamily="18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13336</TotalTime>
  <Words>2416</Words>
  <Application>Microsoft Office PowerPoint</Application>
  <PresentationFormat>全屏显示(4:3)</PresentationFormat>
  <Paragraphs>390</Paragraphs>
  <Slides>42</Slides>
  <Notes>14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4" baseType="lpstr">
      <vt:lpstr>Blends</vt:lpstr>
      <vt:lpstr>数式</vt:lpstr>
      <vt:lpstr>　</vt:lpstr>
      <vt:lpstr>       Menu of Series of Lectures</vt:lpstr>
      <vt:lpstr>                  Part II</vt:lpstr>
      <vt:lpstr>             Today’s Topics</vt:lpstr>
      <vt:lpstr>        Reductive Perturbation method(逓減摂動論）</vt:lpstr>
      <vt:lpstr>(A) Propagation of nonlinear gravitational wave(1)</vt:lpstr>
      <vt:lpstr> Propagation of nonlinear gravitational wave(2)</vt:lpstr>
      <vt:lpstr>    Propagation of nonlinear gravitational wave(3)</vt:lpstr>
      <vt:lpstr>A Novel Nonlinear Wave Phenomena in Nature                              (Tea Break)</vt:lpstr>
      <vt:lpstr>PowerPoint 演示文稿</vt:lpstr>
      <vt:lpstr>    Discovery of  new truths by studying the past            through scrutiny of the old(温故知新)</vt:lpstr>
      <vt:lpstr>(B) Electromagnetic Drift Wave turbulence and Convective Cell Formation(1) by Sanuki and Weiland</vt:lpstr>
      <vt:lpstr>     Electromagnetic Drift Wave turbulence and                 Convective Cell Formation(2)</vt:lpstr>
      <vt:lpstr>Electromagnetic Drift Wave turbulence and                 Convective Cell Formation(3)</vt:lpstr>
      <vt:lpstr>Electromagnetic Drift Wave Turbulence and                 Convective Cell Formation(4)</vt:lpstr>
      <vt:lpstr>PowerPoint 演示文稿</vt:lpstr>
      <vt:lpstr>     Schematic Illustration of Self –Regulation and         Dynamics for Zonal Flow in Toroidal Systems </vt:lpstr>
      <vt:lpstr>Overview of Recent Progress in Studies of Zonal Flow</vt:lpstr>
      <vt:lpstr>A.Smolyakov and P.H.Diamond(2000) (continued)</vt:lpstr>
      <vt:lpstr>   Comment on Analytical Tools to solve Burgers Equ.                    ~Hopf-Cole  Transformation~</vt:lpstr>
      <vt:lpstr>Recent Progress in Studies of Zonal Flow                       (continued)</vt:lpstr>
      <vt:lpstr>        Recent Progress in Studies of Zonal Flow                                  (continued)</vt:lpstr>
      <vt:lpstr>     Studies of Zonal Flow [K.Itoh et al.(2004)]                            ~continued(2)</vt:lpstr>
      <vt:lpstr>    Studies of Zonal Flow [K.Itoh et al.(2004)]                            ~continued(3)</vt:lpstr>
      <vt:lpstr>       Studies of Zonal Flow [K.Itoh et al.(2004)]                               ~continued(4)</vt:lpstr>
      <vt:lpstr>       Studies of Zonal Flow [K.Itoh et al.(2004)]                               ~continued(5)</vt:lpstr>
      <vt:lpstr>        Experimental observations of GAM(1)</vt:lpstr>
      <vt:lpstr>PowerPoint 演示文稿</vt:lpstr>
      <vt:lpstr>   Identification of ZF in a Toroidal Plasma in CHS</vt:lpstr>
      <vt:lpstr>　　　　　Experimental Evidences of GAM(３)</vt:lpstr>
      <vt:lpstr> Elongation and safety factor dependence on GAM                              (Experiment)</vt:lpstr>
      <vt:lpstr>On going topics of Geodesic Acoustic Modes(GAM) (1)</vt:lpstr>
      <vt:lpstr>                   Elongation and Aspect ratio effects on GAM                             (Simulation)(2)                                                              </vt:lpstr>
      <vt:lpstr>         On going topics of Geodesic Acoustic Modes (3)                     by Gao et al.(2007)(2008)</vt:lpstr>
      <vt:lpstr> On going topics for GAM Studies(Continued)</vt:lpstr>
      <vt:lpstr>On going topics for GAM Studies(Continued)</vt:lpstr>
      <vt:lpstr> On going Topics for Zonal Flow Gam and related Phenomena (Theory and Experiments) (cont.)</vt:lpstr>
      <vt:lpstr>                  Predator-Prey Model</vt:lpstr>
      <vt:lpstr>PowerPoint 演示文稿</vt:lpstr>
      <vt:lpstr>Observations and Predator-Prey Model(cont.)</vt:lpstr>
      <vt:lpstr>　　　　　　　　　　　謝謝清聴</vt:lpstr>
      <vt:lpstr>PowerPoint 演示文稿</vt:lpstr>
    </vt:vector>
  </TitlesOfParts>
  <Company>NIFS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sanuki/heiji</dc:creator>
  <cp:lastModifiedBy>theory</cp:lastModifiedBy>
  <cp:revision>341</cp:revision>
  <cp:lastPrinted>2011-05-16T07:25:24Z</cp:lastPrinted>
  <dcterms:created xsi:type="dcterms:W3CDTF">2006-11-13T07:10:20Z</dcterms:created>
  <dcterms:modified xsi:type="dcterms:W3CDTF">2012-08-16T07:36:03Z</dcterms:modified>
</cp:coreProperties>
</file>